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46" r:id="rId2"/>
    <p:sldId id="305" r:id="rId3"/>
    <p:sldId id="349" r:id="rId4"/>
    <p:sldId id="1653" r:id="rId5"/>
    <p:sldId id="291" r:id="rId6"/>
    <p:sldId id="327" r:id="rId7"/>
    <p:sldId id="275" r:id="rId8"/>
    <p:sldId id="357" r:id="rId9"/>
    <p:sldId id="403" r:id="rId10"/>
    <p:sldId id="404" r:id="rId11"/>
    <p:sldId id="405" r:id="rId12"/>
    <p:sldId id="272" r:id="rId13"/>
    <p:sldId id="359" r:id="rId14"/>
    <p:sldId id="1647" r:id="rId15"/>
    <p:sldId id="360" r:id="rId16"/>
    <p:sldId id="276" r:id="rId17"/>
    <p:sldId id="1650" r:id="rId18"/>
    <p:sldId id="363" r:id="rId19"/>
    <p:sldId id="364" r:id="rId20"/>
    <p:sldId id="1655" r:id="rId21"/>
    <p:sldId id="256" r:id="rId22"/>
    <p:sldId id="300" r:id="rId23"/>
    <p:sldId id="303" r:id="rId24"/>
    <p:sldId id="311" r:id="rId25"/>
    <p:sldId id="444" r:id="rId26"/>
    <p:sldId id="312" r:id="rId27"/>
    <p:sldId id="313" r:id="rId28"/>
    <p:sldId id="299" r:id="rId29"/>
    <p:sldId id="277" r:id="rId30"/>
    <p:sldId id="308" r:id="rId31"/>
    <p:sldId id="1656" r:id="rId32"/>
    <p:sldId id="401" r:id="rId33"/>
    <p:sldId id="284" r:id="rId34"/>
    <p:sldId id="376" r:id="rId35"/>
    <p:sldId id="1651" r:id="rId36"/>
    <p:sldId id="286" r:id="rId37"/>
    <p:sldId id="287" r:id="rId38"/>
    <p:sldId id="288" r:id="rId39"/>
    <p:sldId id="289" r:id="rId40"/>
    <p:sldId id="445" r:id="rId41"/>
    <p:sldId id="446" r:id="rId42"/>
    <p:sldId id="292" r:id="rId43"/>
    <p:sldId id="365" r:id="rId44"/>
    <p:sldId id="351" r:id="rId45"/>
    <p:sldId id="352" r:id="rId46"/>
    <p:sldId id="353" r:id="rId47"/>
    <p:sldId id="354" r:id="rId48"/>
    <p:sldId id="1657" r:id="rId49"/>
    <p:sldId id="343" r:id="rId50"/>
    <p:sldId id="341" r:id="rId51"/>
    <p:sldId id="342" r:id="rId52"/>
    <p:sldId id="344" r:id="rId53"/>
    <p:sldId id="355" r:id="rId54"/>
    <p:sldId id="1641" r:id="rId55"/>
    <p:sldId id="345" r:id="rId56"/>
    <p:sldId id="297" r:id="rId57"/>
    <p:sldId id="1644" r:id="rId58"/>
    <p:sldId id="307" r:id="rId59"/>
    <p:sldId id="1654" r:id="rId60"/>
    <p:sldId id="1652" r:id="rId6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090" autoAdjust="0"/>
    <p:restoredTop sz="76923" autoAdjust="0"/>
  </p:normalViewPr>
  <p:slideViewPr>
    <p:cSldViewPr snapToGrid="0">
      <p:cViewPr varScale="1">
        <p:scale>
          <a:sx n="66" d="100"/>
          <a:sy n="66" d="100"/>
        </p:scale>
        <p:origin x="36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1E068-B374-4ED5-9899-6C81A48A253E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8B66D-1734-4183-B866-0E5DE0513C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7317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CAD6-B430-4538-9B58-8DB75A401ECA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881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Rättvise diskussion</a:t>
            </a:r>
          </a:p>
          <a:p>
            <a:endParaRPr lang="sv-SE" dirty="0"/>
          </a:p>
          <a:p>
            <a:r>
              <a:rPr lang="sv-SE" dirty="0"/>
              <a:t>EU</a:t>
            </a:r>
            <a:r>
              <a:rPr lang="sv-SE" baseline="0" dirty="0"/>
              <a:t> länder ställer krav på tex länder i Afrika att varorna ska vara tull fria</a:t>
            </a:r>
          </a:p>
          <a:p>
            <a:r>
              <a:rPr lang="sv-SE" baseline="0" dirty="0"/>
              <a:t>När de importeras till länder i Afrika</a:t>
            </a:r>
          </a:p>
          <a:p>
            <a:endParaRPr lang="sv-SE" baseline="0" dirty="0"/>
          </a:p>
          <a:p>
            <a:r>
              <a:rPr lang="sv-SE" baseline="0" dirty="0"/>
              <a:t>Medans Afrikanska varor beläggs med tullavgifter vid import till EU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589FE-9D77-4DF5-9FE2-A89D2021D163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6485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Inom Schengenområdet får de inre gränserna passeras överallt utan att någon in- eller utresekontroll genomförs, oavsett personens nationalitet. Dock kan tullkontroller och tillfälliga inre gränskontroller förekomma.</a:t>
            </a:r>
          </a:p>
          <a:p>
            <a:r>
              <a:rPr lang="sv-SE" dirty="0" err="1"/>
              <a:t>European</a:t>
            </a:r>
            <a:r>
              <a:rPr lang="sv-SE" dirty="0"/>
              <a:t> </a:t>
            </a:r>
            <a:r>
              <a:rPr lang="sv-SE" dirty="0" err="1"/>
              <a:t>Free</a:t>
            </a:r>
            <a:r>
              <a:rPr lang="sv-SE" dirty="0"/>
              <a:t> </a:t>
            </a:r>
            <a:r>
              <a:rPr lang="sv-SE" dirty="0" err="1"/>
              <a:t>Trade</a:t>
            </a:r>
            <a:r>
              <a:rPr lang="sv-SE" dirty="0"/>
              <a:t> Association Europeiska frihandelssammanslutningen</a:t>
            </a:r>
          </a:p>
          <a:p>
            <a:r>
              <a:rPr lang="sv-SE" dirty="0" err="1"/>
              <a:t>European</a:t>
            </a:r>
            <a:r>
              <a:rPr lang="sv-SE" dirty="0"/>
              <a:t> </a:t>
            </a:r>
            <a:r>
              <a:rPr lang="sv-SE" dirty="0" err="1"/>
              <a:t>Economic</a:t>
            </a:r>
            <a:r>
              <a:rPr lang="sv-SE" dirty="0"/>
              <a:t> Area Europeiska ekonomiska samarbetsområde</a:t>
            </a:r>
          </a:p>
          <a:p>
            <a:r>
              <a:rPr lang="sv-SE" dirty="0"/>
              <a:t>BSEC Organisationen för ekonomiskt samarbete i Svartahavsområdet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589FE-9D77-4DF5-9FE2-A89D2021D163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8480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Den internationella handeln har i stor utsträckning fungerat som en drivkraft </a:t>
            </a:r>
          </a:p>
          <a:p>
            <a:r>
              <a:rPr lang="sv-SE" dirty="0"/>
              <a:t>för den generella sam- hällsutvecklingen. </a:t>
            </a:r>
          </a:p>
          <a:p>
            <a:endParaRPr lang="sv-SE" dirty="0"/>
          </a:p>
          <a:p>
            <a:r>
              <a:rPr lang="sv-SE" dirty="0"/>
              <a:t>Samtidigt har samhällets utveckling skapat nya förutsättningar för handeln.</a:t>
            </a:r>
          </a:p>
          <a:p>
            <a:endParaRPr lang="sv-SE" dirty="0"/>
          </a:p>
          <a:p>
            <a:r>
              <a:rPr lang="sv-SE" dirty="0"/>
              <a:t>Utveckling har främjats av flera faktorer däribland teknologiska framsteg,</a:t>
            </a:r>
          </a:p>
          <a:p>
            <a:r>
              <a:rPr lang="sv-SE" dirty="0"/>
              <a:t> vilket samtidigt också har förändrat sättet vi bedriver internationell handel.</a:t>
            </a:r>
          </a:p>
          <a:p>
            <a:r>
              <a:rPr lang="sv-SE" dirty="0"/>
              <a:t> </a:t>
            </a:r>
          </a:p>
          <a:p>
            <a:r>
              <a:rPr lang="sv-SE" dirty="0"/>
              <a:t>Transportsystemen har utvecklats från enkla båtar till dagens containerfartyg </a:t>
            </a:r>
          </a:p>
          <a:p>
            <a:r>
              <a:rPr lang="sv-SE" dirty="0"/>
              <a:t>samtidigt som kommunikationerna har förbättrats mellan köpare och säljare </a:t>
            </a:r>
          </a:p>
          <a:p>
            <a:r>
              <a:rPr lang="sv-SE" dirty="0"/>
              <a:t>med hjälp av informationsteknologiska lösningar. </a:t>
            </a:r>
          </a:p>
          <a:p>
            <a:endParaRPr lang="sv-SE" dirty="0"/>
          </a:p>
          <a:p>
            <a:r>
              <a:rPr lang="sv-SE" dirty="0"/>
              <a:t>På grund av den tekniska utvecklingen och det ökande välståndet ser </a:t>
            </a:r>
          </a:p>
          <a:p>
            <a:r>
              <a:rPr lang="sv-SE" dirty="0"/>
              <a:t>handeln idag helt annorlunda ut än bara för några årtionden sen.</a:t>
            </a:r>
          </a:p>
          <a:p>
            <a:endParaRPr lang="sv-SE" dirty="0"/>
          </a:p>
          <a:p>
            <a:r>
              <a:rPr lang="sv-SE" dirty="0"/>
              <a:t> Idag</a:t>
            </a:r>
          </a:p>
          <a:p>
            <a:r>
              <a:rPr lang="sv-SE" dirty="0"/>
              <a:t>finns det fler produkter, fler säljare och fler köpare runt om i världen. </a:t>
            </a:r>
          </a:p>
          <a:p>
            <a:r>
              <a:rPr lang="sv-SE" dirty="0"/>
              <a:t>Världen har utvecklats till en global marknadsplats.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589FE-9D77-4DF5-9FE2-A89D2021D163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44933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589FE-9D77-4DF5-9FE2-A89D2021D163}" type="slidenum">
              <a:rPr lang="sv-SE" smtClean="0"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76364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589FE-9D77-4DF5-9FE2-A89D2021D163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51225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589FE-9D77-4DF5-9FE2-A89D2021D163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64000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8882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0160F-4C74-40B5-93A3-E8A47D09503E}" type="slidenum">
              <a:rPr lang="sv-SE" smtClean="0"/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75752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8B66D-1734-4183-B866-0E5DE0513C9E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291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8B66D-1734-4183-B866-0E5DE0513C9E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153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8B66D-1734-4183-B866-0E5DE0513C9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3380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8B66D-1734-4183-B866-0E5DE0513C9E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3084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8B66D-1734-4183-B866-0E5DE0513C9E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7193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Använd denna är bild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F2D29-18A8-4788-8232-DF004946E8E5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656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3923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100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603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8B66D-1734-4183-B866-0E5DE0513C9E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3904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2982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2517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95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Skandinaviens befolkning ökade kraftigt samtidigt som skeppsbyggarkonsten utvecklades.</a:t>
            </a:r>
          </a:p>
          <a:p>
            <a:r>
              <a:rPr lang="sv-SE" dirty="0"/>
              <a:t>Detta var bidragande orsaker till de första vikingatågen, det vill säga plundringar som vikingar, </a:t>
            </a:r>
          </a:p>
          <a:p>
            <a:r>
              <a:rPr lang="sv-SE" dirty="0"/>
              <a:t>båtburna krigare från Skandinavien</a:t>
            </a:r>
          </a:p>
          <a:p>
            <a:endParaRPr lang="sv-SE" dirty="0"/>
          </a:p>
          <a:p>
            <a:r>
              <a:rPr lang="sv-SE" dirty="0"/>
              <a:t>8 juni 793 plundrade vikingar klostret Lindisfarne på Englands östkust</a:t>
            </a:r>
          </a:p>
          <a:p>
            <a:r>
              <a:rPr lang="sv-SE" dirty="0"/>
              <a:t>I öster sökte sig nordmän i stora mängder ned utmed de ryska floderna</a:t>
            </a:r>
          </a:p>
          <a:p>
            <a:endParaRPr lang="sv-SE" dirty="0"/>
          </a:p>
          <a:p>
            <a:r>
              <a:rPr lang="sv-SE" dirty="0"/>
              <a:t>De lastade skeppen med allt som gick att göra vinst på, från tjära och timmer till siden och slavar.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EB427-B97B-4678-93F1-3B0A9DB9612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0657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7652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238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5820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318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6707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0458D-AE3C-488D-AC08-3E91550A698D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0261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7843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29091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7401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Båda företagen inom topp tio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52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841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589FE-9D77-4DF5-9FE2-A89D2021D163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904844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629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BCF35-24D9-4BE0-AE46-A86C52A122AC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0639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Använd denna är bild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F2D29-18A8-4788-8232-DF004946E8E5}" type="slidenum">
              <a:rPr lang="sv-SE" smtClean="0"/>
              <a:t>60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10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Bedriva handel</a:t>
            </a:r>
          </a:p>
          <a:p>
            <a:endParaRPr lang="sv-SE" dirty="0"/>
          </a:p>
          <a:p>
            <a:r>
              <a:rPr lang="sv-SE" dirty="0"/>
              <a:t>Transportera</a:t>
            </a:r>
            <a:r>
              <a:rPr lang="sv-SE" baseline="0" dirty="0"/>
              <a:t> i</a:t>
            </a:r>
            <a:endParaRPr lang="sv-SE" dirty="0"/>
          </a:p>
          <a:p>
            <a:endParaRPr lang="sv-SE" dirty="0"/>
          </a:p>
          <a:p>
            <a:r>
              <a:rPr lang="sv-SE" dirty="0"/>
              <a:t>En knarr var en skeppstyp som under vikingatiden avsedd för handelsresor över havet. </a:t>
            </a:r>
          </a:p>
          <a:p>
            <a:r>
              <a:rPr lang="sv-SE" dirty="0"/>
              <a:t>Resorna över Atlanten till Island, Grönland och Vinland antas i huvudsak ha gjorts med knarrar. </a:t>
            </a:r>
          </a:p>
          <a:p>
            <a:r>
              <a:rPr lang="sv-SE" dirty="0"/>
              <a:t>Knarren kunde också vara försedd med en enklare form av däck. </a:t>
            </a:r>
          </a:p>
          <a:p>
            <a:r>
              <a:rPr lang="sv-SE" dirty="0"/>
              <a:t>Medan långskeppet ofta roddes var knarren i huvudsak avsedd för segling.</a:t>
            </a:r>
          </a:p>
          <a:p>
            <a:endParaRPr lang="sv-SE" dirty="0"/>
          </a:p>
          <a:p>
            <a:r>
              <a:rPr lang="sv-SE" dirty="0"/>
              <a:t>Grunden i hela handels­imperiet var vikingarnas allsidiga flotta. </a:t>
            </a:r>
          </a:p>
          <a:p>
            <a:r>
              <a:rPr lang="sv-SE" dirty="0"/>
              <a:t>På sina flatbottnade pråmar kunde köp­männen utan svårig­heter segla upp och ned längs </a:t>
            </a:r>
          </a:p>
          <a:p>
            <a:r>
              <a:rPr lang="sv-SE" dirty="0"/>
              <a:t>Östeuropas floder och i 30 meter långa skepp kunde de tryggt korsa Atlanten med 35 ton varor i lasten.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8348F-9F81-47C6-B38E-271AD072AB2B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347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Koggen var vid tiden den nordeuropeiska främsta skeppskonstruktion. </a:t>
            </a:r>
          </a:p>
          <a:p>
            <a:r>
              <a:rPr lang="sv-SE" dirty="0"/>
              <a:t>För Hansan gällde det att göra skeppen så lastrymliga som möjligt för att stora vinster skulle kunna uppnås. </a:t>
            </a:r>
          </a:p>
          <a:p>
            <a:r>
              <a:rPr lang="sv-SE" dirty="0"/>
              <a:t>De ursprungliga nordiska skeppen av vikingatyp var däremot snabba och kunde gå in till grunda stränder, </a:t>
            </a:r>
          </a:p>
          <a:p>
            <a:r>
              <a:rPr lang="sv-SE" dirty="0"/>
              <a:t>men dessa var med undantag av de så kallade knarrarna, ej byggda för att kunna ta en större mängd gods ombord. </a:t>
            </a:r>
          </a:p>
          <a:p>
            <a:r>
              <a:rPr lang="sv-SE" dirty="0"/>
              <a:t>Med koggarna introduceras en helt ny skeppstyp i norra Europa.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8348F-9F81-47C6-B38E-271AD072AB2B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4333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 1587 Portugisiska </a:t>
            </a:r>
            <a:r>
              <a:rPr lang="sv-SE" dirty="0" err="1"/>
              <a:t>Ostindie</a:t>
            </a:r>
            <a:r>
              <a:rPr lang="sv-SE" dirty="0"/>
              <a:t> Kompani</a:t>
            </a:r>
          </a:p>
          <a:p>
            <a:r>
              <a:rPr lang="sv-SE" dirty="0"/>
              <a:t>1731 Privilegier från svenska staten</a:t>
            </a:r>
          </a:p>
          <a:p>
            <a:r>
              <a:rPr lang="sv-SE" dirty="0"/>
              <a:t>Oktroj = 15 år handelstillstånd</a:t>
            </a:r>
          </a:p>
          <a:p>
            <a:r>
              <a:rPr lang="sv-SE" dirty="0"/>
              <a:t>Colin Campbell, Niclas Sahlgren, Henrik König</a:t>
            </a:r>
          </a:p>
          <a:p>
            <a:r>
              <a:rPr lang="sv-SE" dirty="0"/>
              <a:t>132 expeditioner</a:t>
            </a:r>
          </a:p>
          <a:p>
            <a:r>
              <a:rPr lang="sv-SE" dirty="0"/>
              <a:t>37 skepp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8348F-9F81-47C6-B38E-271AD072AB2B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270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Utresan 7 – 9 månader</a:t>
            </a:r>
          </a:p>
          <a:p>
            <a:r>
              <a:rPr lang="sv-SE" dirty="0"/>
              <a:t>Jan/feb </a:t>
            </a:r>
            <a:r>
              <a:rPr lang="sv-SE" dirty="0" err="1"/>
              <a:t>frammte</a:t>
            </a:r>
            <a:r>
              <a:rPr lang="sv-SE" dirty="0"/>
              <a:t> aug/</a:t>
            </a:r>
            <a:r>
              <a:rPr lang="sv-SE" dirty="0" err="1"/>
              <a:t>sept</a:t>
            </a:r>
            <a:endParaRPr lang="sv-SE" dirty="0"/>
          </a:p>
          <a:p>
            <a:r>
              <a:rPr lang="sv-SE" dirty="0"/>
              <a:t>Järn och trä från Sverige byttes i Cadiz i Spanien mot silver, som i sin tur i Canton byttes mot te, siden och porslin.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EB427-B97B-4678-93F1-3B0A9DB96126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2165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7 – 10 månader hemresa</a:t>
            </a:r>
          </a:p>
          <a:p>
            <a:r>
              <a:rPr lang="sv-SE" dirty="0"/>
              <a:t>Ut dec/jan hemma Jul/</a:t>
            </a:r>
            <a:r>
              <a:rPr lang="sv-SE" dirty="0" err="1"/>
              <a:t>sept</a:t>
            </a:r>
            <a:endParaRPr lang="sv-SE" dirty="0"/>
          </a:p>
          <a:p>
            <a:endParaRPr lang="sv-SE" dirty="0"/>
          </a:p>
          <a:p>
            <a:r>
              <a:rPr lang="sv-SE" dirty="0"/>
              <a:t>Kompaniet hade ensamrätt på handeln.</a:t>
            </a:r>
          </a:p>
          <a:p>
            <a:r>
              <a:rPr lang="sv-SE" dirty="0"/>
              <a:t>Stora vinster</a:t>
            </a:r>
          </a:p>
          <a:p>
            <a:r>
              <a:rPr lang="sv-SE" dirty="0"/>
              <a:t>Skatte intäkter till staten</a:t>
            </a:r>
          </a:p>
          <a:p>
            <a:r>
              <a:rPr lang="sv-SE" dirty="0"/>
              <a:t>Kina politiskt stabilt och ett mönsterland </a:t>
            </a:r>
          </a:p>
          <a:p>
            <a:r>
              <a:rPr lang="sv-SE" dirty="0"/>
              <a:t>Forskare följde med, Linné, kunskapsförmedling</a:t>
            </a:r>
          </a:p>
          <a:p>
            <a:r>
              <a:rPr lang="sv-SE" dirty="0"/>
              <a:t>Kinesisk kultur blir tillgänglig genom varor</a:t>
            </a:r>
          </a:p>
          <a:p>
            <a:r>
              <a:rPr lang="sv-SE" dirty="0"/>
              <a:t>Te-hus</a:t>
            </a:r>
          </a:p>
          <a:p>
            <a:r>
              <a:rPr lang="sv-SE" dirty="0"/>
              <a:t>Kinesiska trädgårdar</a:t>
            </a:r>
          </a:p>
          <a:p>
            <a:r>
              <a:rPr lang="sv-SE" dirty="0"/>
              <a:t>Porslin tillgänglig för medelklassen och lägre</a:t>
            </a:r>
          </a:p>
          <a:p>
            <a:endParaRPr lang="sv-SE" dirty="0"/>
          </a:p>
          <a:p>
            <a:r>
              <a:rPr lang="sv-SE" dirty="0"/>
              <a:t>Sammanlagt 37 fartyg (enligt Kjellbergs skeppslista; andra uppger 38) seglade ut från Göteborg på 130 resor,</a:t>
            </a:r>
          </a:p>
          <a:p>
            <a:r>
              <a:rPr lang="sv-SE" dirty="0"/>
              <a:t>. På 118 resor kom man lyckligt hem från Kanton och på två enbart från Indien (1735 </a:t>
            </a:r>
            <a:r>
              <a:rPr lang="sv-SE" dirty="0" err="1"/>
              <a:t>resp</a:t>
            </a:r>
            <a:r>
              <a:rPr lang="sv-SE" dirty="0"/>
              <a:t> 1742). 8 skepp förliste, 5 på utresan och 3 på hemresan. . </a:t>
            </a:r>
          </a:p>
          <a:p>
            <a:endParaRPr lang="sv-SE" dirty="0"/>
          </a:p>
          <a:p>
            <a:r>
              <a:rPr lang="sv-SE" dirty="0"/>
              <a:t>Sträckan från Göteborg runt Skottland till </a:t>
            </a:r>
            <a:r>
              <a:rPr lang="sv-SE" dirty="0" err="1"/>
              <a:t>Cádiz</a:t>
            </a:r>
            <a:r>
              <a:rPr lang="sv-SE" dirty="0"/>
              <a:t>:</a:t>
            </a:r>
          </a:p>
          <a:p>
            <a:r>
              <a:rPr lang="sv-SE" dirty="0"/>
              <a:t>drygt 3800 km eller knappt 2060 sjömil (nautiska mil; en nautisk mil är 1 852 m)</a:t>
            </a:r>
          </a:p>
          <a:p>
            <a:r>
              <a:rPr lang="sv-SE" dirty="0"/>
              <a:t>Sträckan från Cadiz till </a:t>
            </a:r>
            <a:r>
              <a:rPr lang="sv-SE" dirty="0" err="1"/>
              <a:t>Sundasundet</a:t>
            </a:r>
            <a:r>
              <a:rPr lang="sv-SE" dirty="0"/>
              <a:t>:</a:t>
            </a:r>
          </a:p>
          <a:p>
            <a:r>
              <a:rPr lang="sv-SE" dirty="0"/>
              <a:t>drygt 20700 km eller nästan 11200 sjömil</a:t>
            </a:r>
          </a:p>
          <a:p>
            <a:r>
              <a:rPr lang="sv-SE" dirty="0"/>
              <a:t>Sträckan från </a:t>
            </a:r>
            <a:r>
              <a:rPr lang="sv-SE" dirty="0" err="1"/>
              <a:t>Sundasundet</a:t>
            </a:r>
            <a:r>
              <a:rPr lang="sv-SE" dirty="0"/>
              <a:t> till Kanton: </a:t>
            </a:r>
          </a:p>
          <a:p>
            <a:r>
              <a:rPr lang="sv-SE" dirty="0"/>
              <a:t>ca 3400 km eller 1835 sjömil.</a:t>
            </a:r>
          </a:p>
          <a:p>
            <a:r>
              <a:rPr lang="sv-SE" dirty="0"/>
              <a:t>Sammanlagt blir detta nästan 28000 km eller 15120 sjömil. </a:t>
            </a:r>
          </a:p>
          <a:p>
            <a:r>
              <a:rPr lang="sv-SE" dirty="0"/>
              <a:t>Om vindarna var ogynnsamma kunde sträckan bli betydligt längre. </a:t>
            </a:r>
          </a:p>
          <a:p>
            <a:r>
              <a:rPr lang="sv-SE" dirty="0"/>
              <a:t>Wallenbergs skepp Finland blåstes av en svår storm från en punkt</a:t>
            </a:r>
          </a:p>
          <a:p>
            <a:r>
              <a:rPr lang="sv-SE" dirty="0"/>
              <a:t> väster om Shetlandsöarna tillbaka ända till södra Norge,</a:t>
            </a:r>
          </a:p>
          <a:p>
            <a:r>
              <a:rPr lang="sv-SE" dirty="0"/>
              <a:t> medan Brelins skepp först hamnade i Helsingör, innan man äntligen lyckades komma ut ur Kattegatt!</a:t>
            </a:r>
          </a:p>
          <a:p>
            <a:endParaRPr lang="sv-SE" dirty="0"/>
          </a:p>
          <a:p>
            <a:r>
              <a:rPr lang="sv-SE" dirty="0"/>
              <a:t>382 seglingsdygn av totalt 551</a:t>
            </a:r>
          </a:p>
          <a:p>
            <a:r>
              <a:rPr lang="sv-SE" dirty="0"/>
              <a:t> 367 seglingsdagar av totalt 564. </a:t>
            </a:r>
          </a:p>
          <a:p>
            <a:endParaRPr lang="sv-SE" dirty="0"/>
          </a:p>
          <a:p>
            <a:r>
              <a:rPr lang="sv-SE" dirty="0"/>
              <a:t>Det gjorde de faktiskt! Handelsfartyg på 1700-talet var mycket dåliga på att segla mot vindriktningen. Därför måste de välja kurs så att de antingen hade vinden eller strömmen med sig, helst båda</a:t>
            </a:r>
          </a:p>
          <a:p>
            <a:r>
              <a:rPr lang="sv-SE" dirty="0"/>
              <a:t>De flesta avseglade från Göteborg i januari eller februari, några få i december eller mars. </a:t>
            </a:r>
          </a:p>
          <a:p>
            <a:r>
              <a:rPr lang="sv-SE" dirty="0"/>
              <a:t>Detta berodde inte på att det var en speciellt bra tid att segla då, tvärtom. </a:t>
            </a:r>
          </a:p>
          <a:p>
            <a:r>
              <a:rPr lang="sv-SE" dirty="0"/>
              <a:t>På vintern blåser vinden på Västkusten oftast från väst eller nordväst, och då kunde skeppen inte komma ut. </a:t>
            </a:r>
          </a:p>
          <a:p>
            <a:r>
              <a:rPr lang="sv-SE" dirty="0"/>
              <a:t>Men när det är östanvind på vintern blir det kallt, och då frös skeppen ofta fast i isen och måste sågas loss!</a:t>
            </a:r>
          </a:p>
          <a:p>
            <a:r>
              <a:rPr lang="sv-SE" dirty="0"/>
              <a:t> Dessutom frös sjömännen förskräckligt ombord i de helt ouppvärmda skeppen. </a:t>
            </a:r>
          </a:p>
          <a:p>
            <a:r>
              <a:rPr lang="sv-SE" dirty="0"/>
              <a:t>Men man måste komma fram till </a:t>
            </a:r>
            <a:r>
              <a:rPr lang="sv-SE" dirty="0" err="1"/>
              <a:t>Sundasundet</a:t>
            </a:r>
            <a:r>
              <a:rPr lang="sv-SE" dirty="0"/>
              <a:t> mellan Java och Sumatra senast i början av september, </a:t>
            </a:r>
          </a:p>
          <a:p>
            <a:r>
              <a:rPr lang="sv-SE" dirty="0"/>
              <a:t>för i oktober vänder vinden (monsunen) , så att det inte gick att segla vidare till Kanton! </a:t>
            </a:r>
          </a:p>
          <a:p>
            <a:r>
              <a:rPr lang="sv-SE" dirty="0"/>
              <a:t>Och den resan tog i bästa fall minst ett halvår. Så om man inte hade kommit iväg från Göteborg allra senast i april, var det bättre att vänta till nästa vinter.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8348F-9F81-47C6-B38E-271AD072AB2B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093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467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07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441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8212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784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801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951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302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922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00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415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4D656-F1BD-413E-9058-9942C5271AD2}" type="datetimeFigureOut">
              <a:rPr lang="sv-SE" smtClean="0"/>
              <a:t>2023-11-16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9891C-9ABC-4F8D-94C4-75B6398191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76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libris.com/se/e-bok/transportlogistik-i-praktiken-978917765805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www.gof.dsv.com/?gof=1&amp;ContextItemId=%7b000AE826-ADF0-4A97-94BD-AC83813D9377%7d&amp;pagesize=50&amp;freetext=Sweden&amp;Continent=%7b000AE826-ADF0-4A97-94BD-AC83813D9377%7d&amp;sortfield=officetype&amp;sortdirection=descending&amp;subsortfield=country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freja.com/se/kontakta-oss/kontaktpersone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1F7474B5-28BB-482C-8AF8-5F985AE8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56" y="274638"/>
            <a:ext cx="11720945" cy="2344737"/>
          </a:xfrm>
        </p:spPr>
        <p:txBody>
          <a:bodyPr>
            <a:normAutofit fontScale="90000"/>
          </a:bodyPr>
          <a:lstStyle/>
          <a:p>
            <a:pPr algn="ctr"/>
            <a:r>
              <a:rPr lang="sv-SE" sz="7200" dirty="0">
                <a:latin typeface="AR BLANCA" panose="02000000000000000000" pitchFamily="2" charset="0"/>
              </a:rPr>
              <a:t>Välkomna till ny kurs</a:t>
            </a:r>
            <a:br>
              <a:rPr lang="sv-SE" sz="7200" dirty="0">
                <a:latin typeface="AR BLANCA" panose="02000000000000000000" pitchFamily="2" charset="0"/>
              </a:rPr>
            </a:br>
            <a:r>
              <a:rPr lang="sv-SE" sz="7300" dirty="0">
                <a:latin typeface="AR BLANCA" panose="02000000000000000000" pitchFamily="2" charset="0"/>
              </a:rPr>
              <a:t>Hållbar transport-och distributionslogistik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516342E1-A72B-46A7-A3EC-31604931D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8"/>
          <a:stretch/>
        </p:blipFill>
        <p:spPr>
          <a:xfrm>
            <a:off x="2832574" y="2491285"/>
            <a:ext cx="6526852" cy="42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9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Utresan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01" y="365125"/>
            <a:ext cx="9023279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2F622B69-191B-4DE2-AF9A-8238CB94A9B7}"/>
              </a:ext>
            </a:extLst>
          </p:cNvPr>
          <p:cNvSpPr txBox="1"/>
          <p:nvPr/>
        </p:nvSpPr>
        <p:spPr>
          <a:xfrm>
            <a:off x="201119" y="2643188"/>
            <a:ext cx="3099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Göteborg – Cadiz Järn-och trävaror byttes mot silver</a:t>
            </a:r>
          </a:p>
          <a:p>
            <a:endParaRPr lang="sv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I Canton byttes silvret mot te, kryddor, siden och porslin</a:t>
            </a:r>
          </a:p>
        </p:txBody>
      </p:sp>
    </p:spTree>
    <p:extLst>
      <p:ext uri="{BB962C8B-B14F-4D97-AF65-F5344CB8AC3E}">
        <p14:creationId xmlns:p14="http://schemas.microsoft.com/office/powerpoint/2010/main" val="321564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7095" y="365125"/>
            <a:ext cx="10515600" cy="1325563"/>
          </a:xfrm>
        </p:spPr>
        <p:txBody>
          <a:bodyPr/>
          <a:lstStyle/>
          <a:p>
            <a:r>
              <a:rPr lang="sv-SE" dirty="0"/>
              <a:t>Hemresan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2" y="544009"/>
            <a:ext cx="8287664" cy="562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694EAE29-8AA3-4139-8689-E1CE9FC71C40}"/>
              </a:ext>
            </a:extLst>
          </p:cNvPr>
          <p:cNvSpPr txBox="1"/>
          <p:nvPr/>
        </p:nvSpPr>
        <p:spPr>
          <a:xfrm>
            <a:off x="300789" y="1900989"/>
            <a:ext cx="322446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Handelns samhällspåverkan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Ekonomiskt gynnsamt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Kinas politiska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Natur och kultur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Nya levnadsvanor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5981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Globala handel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33399" y="1402080"/>
            <a:ext cx="11296149" cy="5090795"/>
          </a:xfrm>
        </p:spPr>
        <p:txBody>
          <a:bodyPr>
            <a:normAutofit lnSpcReduction="10000"/>
          </a:bodyPr>
          <a:lstStyle/>
          <a:p>
            <a:r>
              <a:rPr lang="sv-SE" dirty="0"/>
              <a:t>Handelssamarbeten - Frihandel</a:t>
            </a:r>
          </a:p>
          <a:p>
            <a:pPr lvl="1"/>
            <a:r>
              <a:rPr lang="sv-SE" dirty="0"/>
              <a:t>NAFTA</a:t>
            </a:r>
          </a:p>
          <a:p>
            <a:pPr lvl="2"/>
            <a:r>
              <a:rPr lang="sv-SE" dirty="0"/>
              <a:t>USA, Kanada och Mexico</a:t>
            </a:r>
          </a:p>
          <a:p>
            <a:pPr lvl="1"/>
            <a:r>
              <a:rPr lang="sv-SE" dirty="0"/>
              <a:t>APEC</a:t>
            </a:r>
          </a:p>
          <a:p>
            <a:pPr lvl="2"/>
            <a:r>
              <a:rPr lang="sv-SE" dirty="0"/>
              <a:t>Asian Pacific Economic Cooperation</a:t>
            </a:r>
          </a:p>
          <a:p>
            <a:pPr lvl="1"/>
            <a:r>
              <a:rPr lang="sv-SE" dirty="0"/>
              <a:t>WTO</a:t>
            </a:r>
          </a:p>
          <a:p>
            <a:pPr lvl="2"/>
            <a:r>
              <a:rPr lang="sv-SE" dirty="0"/>
              <a:t>World Trade Organization</a:t>
            </a:r>
          </a:p>
          <a:p>
            <a:pPr lvl="2"/>
            <a:r>
              <a:rPr lang="sv-SE" dirty="0"/>
              <a:t>Organiserar handelsavtal mellan länder</a:t>
            </a:r>
          </a:p>
          <a:p>
            <a:pPr lvl="2"/>
            <a:r>
              <a:rPr lang="sv-SE" dirty="0"/>
              <a:t>Ta bort handelshinder</a:t>
            </a:r>
          </a:p>
          <a:p>
            <a:pPr lvl="1"/>
            <a:r>
              <a:rPr lang="sv-SE" dirty="0"/>
              <a:t>Förenkla handeln mellan länder</a:t>
            </a:r>
          </a:p>
          <a:p>
            <a:pPr lvl="1"/>
            <a:r>
              <a:rPr lang="sv-SE" dirty="0"/>
              <a:t>EU</a:t>
            </a:r>
          </a:p>
          <a:p>
            <a:pPr lvl="2"/>
            <a:r>
              <a:rPr lang="sv-SE" dirty="0"/>
              <a:t>Fri rörlighet av varor och tjänster</a:t>
            </a:r>
          </a:p>
          <a:p>
            <a:pPr lvl="2"/>
            <a:r>
              <a:rPr lang="sv-SE" dirty="0"/>
              <a:t>Inga tullar inom EU</a:t>
            </a:r>
          </a:p>
          <a:p>
            <a:pPr lvl="2"/>
            <a:r>
              <a:rPr lang="sv-SE" dirty="0"/>
              <a:t>Tull med länder utanför EU</a:t>
            </a:r>
          </a:p>
          <a:p>
            <a:pPr lvl="2"/>
            <a:endParaRPr lang="sv-SE" dirty="0"/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C1F002B-3035-234B-F894-D542EEE2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45" y="173629"/>
            <a:ext cx="4291956" cy="2456901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F30F8D0E-843A-21AD-364F-1ABA73367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36" y="2630530"/>
            <a:ext cx="2731974" cy="42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1C034AA-41AD-43C6-ADBE-83FD3CDA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15"/>
            <a:ext cx="7945488" cy="5617845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0D2B43AE-E3BF-459B-88F0-1620EE29E3D6}"/>
              </a:ext>
            </a:extLst>
          </p:cNvPr>
          <p:cNvSpPr txBox="1"/>
          <p:nvPr/>
        </p:nvSpPr>
        <p:spPr>
          <a:xfrm>
            <a:off x="7945488" y="525780"/>
            <a:ext cx="41093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Council of Europé Europa rådet</a:t>
            </a:r>
          </a:p>
          <a:p>
            <a:r>
              <a:rPr lang="sv-SE" dirty="0"/>
              <a:t>Schengen area Inga in-och utresekontroller</a:t>
            </a:r>
          </a:p>
          <a:p>
            <a:r>
              <a:rPr lang="sv-SE" dirty="0"/>
              <a:t>EFTA  </a:t>
            </a:r>
            <a:r>
              <a:rPr lang="sv-SE" dirty="0" err="1"/>
              <a:t>European</a:t>
            </a:r>
            <a:r>
              <a:rPr lang="sv-SE" dirty="0"/>
              <a:t> </a:t>
            </a:r>
            <a:r>
              <a:rPr lang="sv-SE" dirty="0" err="1"/>
              <a:t>Free</a:t>
            </a:r>
            <a:r>
              <a:rPr lang="sv-SE" dirty="0"/>
              <a:t> </a:t>
            </a:r>
            <a:r>
              <a:rPr lang="sv-SE" dirty="0" err="1"/>
              <a:t>Trade</a:t>
            </a:r>
            <a:r>
              <a:rPr lang="sv-SE" dirty="0"/>
              <a:t> Association</a:t>
            </a:r>
          </a:p>
          <a:p>
            <a:r>
              <a:rPr lang="sv-SE" dirty="0"/>
              <a:t>EEA </a:t>
            </a:r>
            <a:r>
              <a:rPr lang="sv-SE" dirty="0" err="1"/>
              <a:t>European</a:t>
            </a:r>
            <a:r>
              <a:rPr lang="sv-SE" dirty="0"/>
              <a:t> </a:t>
            </a:r>
            <a:r>
              <a:rPr lang="sv-SE" dirty="0" err="1"/>
              <a:t>Economic</a:t>
            </a:r>
            <a:r>
              <a:rPr lang="sv-SE" dirty="0"/>
              <a:t> Area</a:t>
            </a:r>
          </a:p>
          <a:p>
            <a:r>
              <a:rPr lang="sv-SE" dirty="0"/>
              <a:t>EURO zon EURO valuta</a:t>
            </a:r>
          </a:p>
          <a:p>
            <a:r>
              <a:rPr lang="sv-SE" dirty="0" err="1"/>
              <a:t>European</a:t>
            </a:r>
            <a:r>
              <a:rPr lang="sv-SE" dirty="0"/>
              <a:t> Union </a:t>
            </a:r>
          </a:p>
          <a:p>
            <a:r>
              <a:rPr lang="sv-SE" dirty="0"/>
              <a:t>EU Customs Union Tullunion</a:t>
            </a:r>
          </a:p>
          <a:p>
            <a:r>
              <a:rPr lang="sv-SE" dirty="0"/>
              <a:t>BSEC Black Sea </a:t>
            </a:r>
            <a:r>
              <a:rPr lang="sv-SE" dirty="0" err="1"/>
              <a:t>Economic</a:t>
            </a:r>
            <a:r>
              <a:rPr lang="sv-SE" dirty="0"/>
              <a:t> </a:t>
            </a:r>
            <a:r>
              <a:rPr lang="sv-SE" dirty="0" err="1"/>
              <a:t>Cooperation</a:t>
            </a:r>
            <a:endParaRPr lang="sv-SE" dirty="0"/>
          </a:p>
          <a:p>
            <a:r>
              <a:rPr lang="en-US" dirty="0"/>
              <a:t>GUAM Organization for Democracy and Economic Development</a:t>
            </a:r>
          </a:p>
          <a:p>
            <a:r>
              <a:rPr lang="en-US" dirty="0"/>
              <a:t>CEFTA Central European Free Trade Agreement</a:t>
            </a:r>
          </a:p>
          <a:p>
            <a:r>
              <a:rPr lang="en-US" dirty="0"/>
              <a:t>Union State of Russia and Belarus</a:t>
            </a:r>
          </a:p>
          <a:p>
            <a:r>
              <a:rPr lang="en-US" dirty="0" err="1"/>
              <a:t>Visegrád</a:t>
            </a:r>
            <a:r>
              <a:rPr lang="en-US" dirty="0"/>
              <a:t> group </a:t>
            </a:r>
            <a:r>
              <a:rPr lang="sv-SE" dirty="0"/>
              <a:t>Polen, Tjeckien, Slovakien och Ungern</a:t>
            </a:r>
          </a:p>
          <a:p>
            <a:r>
              <a:rPr lang="sv-SE" dirty="0"/>
              <a:t>Baltic </a:t>
            </a:r>
            <a:r>
              <a:rPr lang="sv-SE" dirty="0" err="1"/>
              <a:t>Assembly</a:t>
            </a:r>
            <a:r>
              <a:rPr lang="sv-SE" dirty="0"/>
              <a:t> Estland, Lettland och Litauen</a:t>
            </a:r>
          </a:p>
          <a:p>
            <a:r>
              <a:rPr lang="sv-SE" dirty="0"/>
              <a:t>Nordic council Sverige, Norge, Danmark, Finland och Island</a:t>
            </a:r>
          </a:p>
          <a:p>
            <a:r>
              <a:rPr lang="sv-SE" dirty="0"/>
              <a:t>Benelux Belgien, Nederländerna och Luxemburg</a:t>
            </a:r>
            <a:r>
              <a:rPr lang="en-US" dirty="0"/>
              <a:t>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864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Globala handel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v-SE" dirty="0"/>
              <a:t>Internationell handel som drivkraft</a:t>
            </a:r>
          </a:p>
          <a:p>
            <a:pPr lvl="1"/>
            <a:r>
              <a:rPr lang="sv-SE" dirty="0"/>
              <a:t>Samhällsutveckling</a:t>
            </a:r>
          </a:p>
          <a:p>
            <a:r>
              <a:rPr lang="sv-SE" dirty="0"/>
              <a:t>Teknologiska framsteg</a:t>
            </a:r>
          </a:p>
          <a:p>
            <a:r>
              <a:rPr lang="sv-SE" dirty="0"/>
              <a:t>Den globala marknadsplatsen</a:t>
            </a:r>
          </a:p>
          <a:p>
            <a:pPr lvl="1"/>
            <a:r>
              <a:rPr lang="sv-SE" dirty="0"/>
              <a:t>Fler produkter</a:t>
            </a:r>
          </a:p>
          <a:p>
            <a:pPr lvl="1"/>
            <a:r>
              <a:rPr lang="sv-SE" dirty="0"/>
              <a:t>Fler säljare</a:t>
            </a:r>
          </a:p>
          <a:p>
            <a:pPr lvl="1"/>
            <a:r>
              <a:rPr lang="sv-SE" dirty="0"/>
              <a:t>Fler köpare</a:t>
            </a:r>
          </a:p>
          <a:p>
            <a:r>
              <a:rPr lang="sv-SE" dirty="0"/>
              <a:t>Logistik-och transportsystemen </a:t>
            </a:r>
          </a:p>
          <a:p>
            <a:pPr lvl="1"/>
            <a:r>
              <a:rPr lang="sv-SE" dirty="0"/>
              <a:t>Utvecklas parallellt med handeln</a:t>
            </a:r>
          </a:p>
          <a:p>
            <a:pPr lvl="1"/>
            <a:r>
              <a:rPr lang="sv-SE" dirty="0"/>
              <a:t>System och infrastruktur</a:t>
            </a:r>
          </a:p>
          <a:p>
            <a:pPr lvl="2"/>
            <a:r>
              <a:rPr lang="sv-SE" dirty="0"/>
              <a:t>Hamnar</a:t>
            </a:r>
          </a:p>
          <a:p>
            <a:pPr lvl="2"/>
            <a:r>
              <a:rPr lang="sv-SE" dirty="0"/>
              <a:t>Användning av lastbärarsystem</a:t>
            </a:r>
          </a:p>
          <a:p>
            <a:pPr lvl="3"/>
            <a:r>
              <a:rPr lang="sv-SE" dirty="0"/>
              <a:t>Containers och trailers</a:t>
            </a:r>
          </a:p>
          <a:p>
            <a:pPr lvl="2"/>
            <a:r>
              <a:rPr lang="sv-SE" dirty="0"/>
              <a:t>Standardisering av transportenheter</a:t>
            </a:r>
          </a:p>
          <a:p>
            <a:pPr lvl="3"/>
            <a:r>
              <a:rPr lang="sv-SE" dirty="0"/>
              <a:t>EUR pallen</a:t>
            </a:r>
          </a:p>
          <a:p>
            <a:pPr lvl="1"/>
            <a:r>
              <a:rPr lang="sv-SE" dirty="0"/>
              <a:t>Bidrar till ökad tillgänglighet av varor</a:t>
            </a:r>
          </a:p>
          <a:p>
            <a:pPr lvl="1"/>
            <a:endParaRPr lang="sv-SE" dirty="0"/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368" y="2821492"/>
            <a:ext cx="3584659" cy="311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0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5BC463FA-55C7-4C0A-8962-DB668942F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4"/>
          <a:stretch/>
        </p:blipFill>
        <p:spPr>
          <a:xfrm>
            <a:off x="-70001" y="0"/>
            <a:ext cx="12036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62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8121" y="254957"/>
            <a:ext cx="5530650" cy="1325563"/>
          </a:xfrm>
        </p:spPr>
        <p:txBody>
          <a:bodyPr/>
          <a:lstStyle/>
          <a:p>
            <a:r>
              <a:rPr lang="sv-SE" dirty="0"/>
              <a:t>Globala handel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98120" y="1467337"/>
            <a:ext cx="4067195" cy="4351338"/>
          </a:xfrm>
        </p:spPr>
        <p:txBody>
          <a:bodyPr/>
          <a:lstStyle/>
          <a:p>
            <a:r>
              <a:rPr lang="sv-SE" dirty="0"/>
              <a:t>Sveriges handelspartners exportvaror</a:t>
            </a:r>
          </a:p>
          <a:p>
            <a:pPr lvl="1"/>
            <a:endParaRPr lang="sv-SE" dirty="0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D98025FB-EB8B-9A23-5DC3-1635C3C6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" y="2317442"/>
            <a:ext cx="5900233" cy="4540559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4C15C5DA-A152-1D19-5DC1-D9E6ABFF7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360" y="254956"/>
            <a:ext cx="5958329" cy="41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13610" y="261424"/>
            <a:ext cx="5482390" cy="1325563"/>
          </a:xfrm>
        </p:spPr>
        <p:txBody>
          <a:bodyPr/>
          <a:lstStyle/>
          <a:p>
            <a:r>
              <a:rPr lang="sv-SE" dirty="0"/>
              <a:t>Globala handel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43215" y="1253331"/>
            <a:ext cx="4304984" cy="4351338"/>
          </a:xfrm>
        </p:spPr>
        <p:txBody>
          <a:bodyPr/>
          <a:lstStyle/>
          <a:p>
            <a:r>
              <a:rPr lang="sv-SE" dirty="0"/>
              <a:t>Sveriges handelspartners importvaror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C52A4F5-88A7-BD57-4F46-94E1863F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930" y="0"/>
            <a:ext cx="6130841" cy="381000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31770C3F-37B2-360C-76F8-11CF8F163A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7"/>
          <a:stretch/>
        </p:blipFill>
        <p:spPr>
          <a:xfrm>
            <a:off x="0" y="2094439"/>
            <a:ext cx="5973930" cy="47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1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6F8483-35D8-4B5D-8D0A-D7862961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Globala handel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377D6C7-F405-4B94-9202-9E9918EC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dirty="0"/>
              <a:t>Statistik 2022</a:t>
            </a:r>
          </a:p>
          <a:p>
            <a:r>
              <a:rPr lang="sv-SE" dirty="0"/>
              <a:t>Vägtransporter till Sverige</a:t>
            </a:r>
          </a:p>
          <a:p>
            <a:pPr lvl="1"/>
            <a:r>
              <a:rPr lang="sv-SE" dirty="0"/>
              <a:t>Ca 15 miljoner ton</a:t>
            </a:r>
          </a:p>
          <a:p>
            <a:r>
              <a:rPr lang="sv-SE" dirty="0"/>
              <a:t>Vägtransporter från Sverige</a:t>
            </a:r>
          </a:p>
          <a:p>
            <a:pPr lvl="1"/>
            <a:r>
              <a:rPr lang="sv-SE" dirty="0"/>
              <a:t>16 miljoner ton</a:t>
            </a:r>
          </a:p>
          <a:p>
            <a:r>
              <a:rPr lang="sv-SE" dirty="0"/>
              <a:t>Ca 80% av fordonen är utlandsregistrerade</a:t>
            </a:r>
          </a:p>
          <a:p>
            <a:r>
              <a:rPr lang="sv-SE" dirty="0"/>
              <a:t>Sjötransporter till Sverige</a:t>
            </a:r>
          </a:p>
          <a:p>
            <a:pPr lvl="1"/>
            <a:r>
              <a:rPr lang="sv-SE" dirty="0"/>
              <a:t>Ca 81,2 miljoner ton</a:t>
            </a:r>
          </a:p>
          <a:p>
            <a:r>
              <a:rPr lang="sv-SE" dirty="0"/>
              <a:t>Sjötransporter från Sverige</a:t>
            </a:r>
          </a:p>
          <a:p>
            <a:pPr lvl="1"/>
            <a:r>
              <a:rPr lang="sv-SE" dirty="0"/>
              <a:t>64,5 miljoner ton</a:t>
            </a:r>
          </a:p>
          <a:p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C67A4F7-7D00-4A68-B3D8-5701FD92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135" y="2485914"/>
            <a:ext cx="3602665" cy="203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6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6F8483-35D8-4B5D-8D0A-D7862961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Globala handel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377D6C7-F405-4B94-9202-9E9918EC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Statistik 2022</a:t>
            </a:r>
          </a:p>
          <a:p>
            <a:pPr marL="0" indent="0">
              <a:buNone/>
            </a:pPr>
            <a:r>
              <a:rPr lang="sv-SE" dirty="0"/>
              <a:t>Till/från svenska flygplatser</a:t>
            </a:r>
          </a:p>
          <a:p>
            <a:pPr lvl="1"/>
            <a:r>
              <a:rPr lang="sv-SE" dirty="0"/>
              <a:t>Flygtransporter till Sverige</a:t>
            </a:r>
          </a:p>
          <a:p>
            <a:pPr lvl="2"/>
            <a:r>
              <a:rPr lang="sv-SE" dirty="0"/>
              <a:t>64 000kg</a:t>
            </a:r>
          </a:p>
          <a:p>
            <a:pPr lvl="1"/>
            <a:r>
              <a:rPr lang="sv-SE" dirty="0"/>
              <a:t>Flygtransporter från Sverige</a:t>
            </a:r>
          </a:p>
          <a:p>
            <a:pPr lvl="2"/>
            <a:r>
              <a:rPr lang="sv-SE" dirty="0"/>
              <a:t>84 000kg</a:t>
            </a:r>
          </a:p>
          <a:p>
            <a:r>
              <a:rPr lang="sv-SE" dirty="0"/>
              <a:t>En stor del av flygtransporter</a:t>
            </a:r>
          </a:p>
          <a:p>
            <a:pPr lvl="1"/>
            <a:r>
              <a:rPr lang="sv-SE" dirty="0"/>
              <a:t>Avgår från flygplatser i Europa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4FA9E4D-B669-46F0-B2BF-4D4806CD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99" y="2504203"/>
            <a:ext cx="4499454" cy="29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6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Välkomna!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Presentation</a:t>
            </a:r>
          </a:p>
          <a:p>
            <a:r>
              <a:rPr lang="sv-SE" dirty="0"/>
              <a:t>Kursplan</a:t>
            </a:r>
          </a:p>
          <a:p>
            <a:r>
              <a:rPr lang="sv-SE" dirty="0"/>
              <a:t>Planering</a:t>
            </a:r>
          </a:p>
          <a:p>
            <a:r>
              <a:rPr lang="sv-SE" dirty="0"/>
              <a:t>Kursens upplägg</a:t>
            </a:r>
          </a:p>
          <a:p>
            <a:r>
              <a:rPr lang="sv-SE" dirty="0"/>
              <a:t>Frågor, frågor, frågor 😨</a:t>
            </a:r>
          </a:p>
          <a:p>
            <a:pPr marL="0" indent="0">
              <a:buNone/>
            </a:pPr>
            <a:endParaRPr lang="sv-SE" dirty="0"/>
          </a:p>
          <a:p>
            <a:r>
              <a:rPr lang="sv-SE" dirty="0"/>
              <a:t>KURSSTART </a:t>
            </a:r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941" y="3061073"/>
            <a:ext cx="2803773" cy="18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FF8EBD-3333-4EF2-8239-99E5F097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420" y="988221"/>
            <a:ext cx="10616540" cy="1143000"/>
          </a:xfrm>
        </p:spPr>
        <p:txBody>
          <a:bodyPr>
            <a:noAutofit/>
          </a:bodyPr>
          <a:lstStyle/>
          <a:p>
            <a:pPr algn="ctr"/>
            <a:r>
              <a:rPr lang="sv-SE" sz="9600" dirty="0">
                <a:latin typeface="AR BLANCA" panose="02000000000000000000" pitchFamily="2" charset="0"/>
              </a:rPr>
              <a:t>Bikupa</a:t>
            </a:r>
            <a:br>
              <a:rPr lang="sv-SE" sz="9600" dirty="0">
                <a:latin typeface="AR BLANCA" panose="02000000000000000000" pitchFamily="2" charset="0"/>
              </a:rPr>
            </a:br>
            <a:r>
              <a:rPr lang="sv-SE" sz="9600" dirty="0">
                <a:latin typeface="AR BLANCA" panose="02000000000000000000" pitchFamily="2" charset="0"/>
              </a:rPr>
              <a:t>Globalhandel och logistik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73FA4E31-DECF-DFC9-9A33-742581A0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837" y="2916381"/>
            <a:ext cx="3094325" cy="309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07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2FA7EE54-3399-498E-8506-21E0051E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Att diskutera kring global handel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1C6C2D1-E003-4DE9-817A-4166B016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Frihandel</a:t>
            </a:r>
          </a:p>
          <a:p>
            <a:pPr lvl="1"/>
            <a:r>
              <a:rPr lang="sv-SE" dirty="0"/>
              <a:t>Vilka nationer gynnas av frihandel?</a:t>
            </a:r>
          </a:p>
          <a:p>
            <a:pPr lvl="2"/>
            <a:r>
              <a:rPr lang="sv-SE" dirty="0"/>
              <a:t>Ge exempel</a:t>
            </a:r>
          </a:p>
          <a:p>
            <a:pPr lvl="1"/>
            <a:r>
              <a:rPr lang="sv-SE" dirty="0"/>
              <a:t>Vilka nationer missgynnas av frihandel?</a:t>
            </a:r>
          </a:p>
          <a:p>
            <a:pPr lvl="2"/>
            <a:r>
              <a:rPr lang="sv-SE" dirty="0"/>
              <a:t>Ge exempel</a:t>
            </a:r>
          </a:p>
          <a:p>
            <a:r>
              <a:rPr lang="sv-SE" dirty="0"/>
              <a:t>Handel</a:t>
            </a:r>
          </a:p>
          <a:p>
            <a:pPr lvl="1"/>
            <a:r>
              <a:rPr lang="sv-SE" dirty="0"/>
              <a:t>Vilka fördelar-och nackdelar </a:t>
            </a:r>
            <a:r>
              <a:rPr lang="sv-SE"/>
              <a:t>finns det med </a:t>
            </a:r>
            <a:r>
              <a:rPr lang="sv-SE" dirty="0"/>
              <a:t>handelssamarbeten som tex EU?</a:t>
            </a:r>
          </a:p>
          <a:p>
            <a:r>
              <a:rPr lang="sv-SE" dirty="0"/>
              <a:t>Logistik</a:t>
            </a:r>
          </a:p>
          <a:p>
            <a:pPr lvl="1"/>
            <a:r>
              <a:rPr lang="sv-SE" dirty="0"/>
              <a:t>Hur påverkas logistiken av frihandel?</a:t>
            </a:r>
          </a:p>
          <a:p>
            <a:pPr lvl="2"/>
            <a:r>
              <a:rPr lang="sv-SE" dirty="0"/>
              <a:t>Ge exempel</a:t>
            </a:r>
          </a:p>
          <a:p>
            <a:pPr lvl="1"/>
            <a:r>
              <a:rPr lang="sv-SE" dirty="0"/>
              <a:t>Hur påverkas logistiken av handelshinder?</a:t>
            </a:r>
          </a:p>
          <a:p>
            <a:pPr lvl="2"/>
            <a:r>
              <a:rPr lang="sv-SE" dirty="0"/>
              <a:t>Ge exempel</a:t>
            </a:r>
          </a:p>
        </p:txBody>
      </p:sp>
    </p:spTree>
    <p:extLst>
      <p:ext uri="{BB962C8B-B14F-4D97-AF65-F5344CB8AC3E}">
        <p14:creationId xmlns:p14="http://schemas.microsoft.com/office/powerpoint/2010/main" val="2712433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 bild som visar inomhus, satellit&#10;&#10;Beskrivning genererad med hög exakth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8" r="22333" b="-2"/>
          <a:stretch/>
        </p:blipFill>
        <p:spPr bwMode="auto">
          <a:xfrm>
            <a:off x="799188" y="1904281"/>
            <a:ext cx="337481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Ordet Logistik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 idx="1"/>
          </p:nvPr>
        </p:nvSpPr>
        <p:spPr>
          <a:xfrm>
            <a:off x="4636008" y="1825625"/>
            <a:ext cx="6717792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sv-SE" sz="2400" dirty="0" err="1"/>
              <a:t>Logistikos</a:t>
            </a:r>
            <a:r>
              <a:rPr lang="sv-SE" sz="2400" dirty="0"/>
              <a:t>, grekiska = skicklighet i att kalkylera</a:t>
            </a:r>
          </a:p>
          <a:p>
            <a:pPr eaLnBrk="1" hangingPunct="1"/>
            <a:r>
              <a:rPr lang="sv-SE" sz="2400" dirty="0" err="1"/>
              <a:t>Logista</a:t>
            </a:r>
            <a:r>
              <a:rPr lang="sv-SE" sz="2400" dirty="0"/>
              <a:t>/</a:t>
            </a:r>
            <a:r>
              <a:rPr lang="sv-SE" sz="2400" dirty="0" err="1"/>
              <a:t>Logistika</a:t>
            </a:r>
            <a:r>
              <a:rPr lang="sv-SE" sz="2400" dirty="0"/>
              <a:t>, romerska = den som höll reda på soldater och förnödenheter</a:t>
            </a:r>
          </a:p>
          <a:p>
            <a:pPr eaLnBrk="1" hangingPunct="1"/>
            <a:r>
              <a:rPr lang="sv-SE" sz="2400" dirty="0" err="1"/>
              <a:t>Logistique</a:t>
            </a:r>
            <a:r>
              <a:rPr lang="sv-SE" sz="2400" dirty="0"/>
              <a:t>, franska = anskaffning, förrådshållning och distribution av utrustning inom det militära</a:t>
            </a:r>
          </a:p>
        </p:txBody>
      </p:sp>
    </p:spTree>
    <p:extLst>
      <p:ext uri="{BB962C8B-B14F-4D97-AF65-F5344CB8AC3E}">
        <p14:creationId xmlns:p14="http://schemas.microsoft.com/office/powerpoint/2010/main" val="603791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Vad är logistik?</a:t>
            </a:r>
            <a:endParaRPr lang="sv-S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sv-SE" b="1" dirty="0"/>
              <a:t>Logistikens sju ”R”</a:t>
            </a:r>
          </a:p>
          <a:p>
            <a:pPr>
              <a:lnSpc>
                <a:spcPct val="90000"/>
              </a:lnSpc>
              <a:buFontTx/>
              <a:buNone/>
            </a:pPr>
            <a:endParaRPr lang="sv-SE" dirty="0"/>
          </a:p>
          <a:p>
            <a:r>
              <a:rPr lang="sv-SE" dirty="0"/>
              <a:t>rätt </a:t>
            </a:r>
            <a:r>
              <a:rPr lang="sv-SE" i="1" dirty="0"/>
              <a:t>kund</a:t>
            </a:r>
          </a:p>
          <a:p>
            <a:pPr>
              <a:lnSpc>
                <a:spcPct val="90000"/>
              </a:lnSpc>
            </a:pPr>
            <a:r>
              <a:rPr lang="sv-SE" dirty="0"/>
              <a:t>rätt </a:t>
            </a:r>
            <a:r>
              <a:rPr lang="sv-SE" i="1" dirty="0"/>
              <a:t>vara</a:t>
            </a:r>
            <a:r>
              <a:rPr lang="sv-SE" dirty="0"/>
              <a:t> på </a:t>
            </a:r>
          </a:p>
          <a:p>
            <a:pPr>
              <a:lnSpc>
                <a:spcPct val="90000"/>
              </a:lnSpc>
            </a:pPr>
            <a:r>
              <a:rPr lang="sv-SE" dirty="0"/>
              <a:t>rätt </a:t>
            </a:r>
            <a:r>
              <a:rPr lang="sv-SE" i="1" dirty="0"/>
              <a:t>plats</a:t>
            </a:r>
            <a:r>
              <a:rPr lang="sv-SE" dirty="0"/>
              <a:t> i </a:t>
            </a:r>
          </a:p>
          <a:p>
            <a:pPr>
              <a:lnSpc>
                <a:spcPct val="90000"/>
              </a:lnSpc>
            </a:pPr>
            <a:r>
              <a:rPr lang="sv-SE" dirty="0"/>
              <a:t>rätt </a:t>
            </a:r>
            <a:r>
              <a:rPr lang="sv-SE" i="1" dirty="0"/>
              <a:t>tid</a:t>
            </a:r>
            <a:r>
              <a:rPr lang="sv-SE" dirty="0"/>
              <a:t> i </a:t>
            </a:r>
          </a:p>
          <a:p>
            <a:pPr>
              <a:lnSpc>
                <a:spcPct val="90000"/>
              </a:lnSpc>
            </a:pPr>
            <a:r>
              <a:rPr lang="sv-SE" dirty="0"/>
              <a:t>rätt </a:t>
            </a:r>
            <a:r>
              <a:rPr lang="sv-SE" i="1" dirty="0"/>
              <a:t>mängd</a:t>
            </a:r>
            <a:r>
              <a:rPr lang="sv-SE" dirty="0"/>
              <a:t> med </a:t>
            </a:r>
          </a:p>
          <a:p>
            <a:pPr>
              <a:lnSpc>
                <a:spcPct val="90000"/>
              </a:lnSpc>
            </a:pPr>
            <a:r>
              <a:rPr lang="sv-SE" dirty="0"/>
              <a:t>rätt </a:t>
            </a:r>
            <a:r>
              <a:rPr lang="sv-SE" i="1" dirty="0"/>
              <a:t>kvalitet</a:t>
            </a:r>
            <a:r>
              <a:rPr lang="sv-SE" dirty="0"/>
              <a:t> till </a:t>
            </a:r>
          </a:p>
          <a:p>
            <a:pPr>
              <a:lnSpc>
                <a:spcPct val="90000"/>
              </a:lnSpc>
            </a:pPr>
            <a:r>
              <a:rPr lang="sv-SE" dirty="0"/>
              <a:t>rätt </a:t>
            </a:r>
            <a:r>
              <a:rPr lang="sv-SE" i="1" dirty="0"/>
              <a:t>pris</a:t>
            </a:r>
          </a:p>
          <a:p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46" y="1417047"/>
            <a:ext cx="3881515" cy="228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A7880512-4FF4-4B86-8FE4-31249764B257}"/>
              </a:ext>
            </a:extLst>
          </p:cNvPr>
          <p:cNvSpPr txBox="1"/>
          <p:nvPr/>
        </p:nvSpPr>
        <p:spPr>
          <a:xfrm>
            <a:off x="4584700" y="4432300"/>
            <a:ext cx="34417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/>
              <a:t>Logistikens 8:e ”R”</a:t>
            </a:r>
          </a:p>
          <a:p>
            <a:r>
              <a:rPr lang="sv-SE" sz="2800" i="1" dirty="0"/>
              <a:t>rätt </a:t>
            </a:r>
            <a:r>
              <a:rPr lang="sv-SE" sz="2800" dirty="0"/>
              <a:t>miljöpåverkan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59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1B51D8C-C902-4FF9-9374-50AE0457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Logistikens former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E3AF986-D769-428A-AA28-24FE9019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92" y="1513109"/>
            <a:ext cx="6187633" cy="4351338"/>
          </a:xfrm>
        </p:spPr>
        <p:txBody>
          <a:bodyPr>
            <a:normAutofit fontScale="85000" lnSpcReduction="10000"/>
          </a:bodyPr>
          <a:lstStyle/>
          <a:p>
            <a:r>
              <a:rPr lang="sv-SE" dirty="0"/>
              <a:t>Produktionslogistik</a:t>
            </a:r>
          </a:p>
          <a:p>
            <a:pPr lvl="1"/>
            <a:r>
              <a:rPr lang="sv-SE" dirty="0"/>
              <a:t>tillverkande företagets logistik</a:t>
            </a:r>
          </a:p>
          <a:p>
            <a:pPr lvl="1"/>
            <a:r>
              <a:rPr lang="sv-SE" dirty="0"/>
              <a:t>styrning av materialflöden </a:t>
            </a:r>
          </a:p>
          <a:p>
            <a:r>
              <a:rPr lang="sv-SE" dirty="0"/>
              <a:t>Distributionslogistik</a:t>
            </a:r>
          </a:p>
          <a:p>
            <a:pPr lvl="1"/>
            <a:r>
              <a:rPr lang="sv-SE" dirty="0"/>
              <a:t>Planering och styrning av leverans från t.ex. lager till slutkund.</a:t>
            </a:r>
          </a:p>
          <a:p>
            <a:r>
              <a:rPr lang="en-US" dirty="0" err="1"/>
              <a:t>Tredjepartslogistik</a:t>
            </a:r>
            <a:r>
              <a:rPr lang="en-US" dirty="0"/>
              <a:t> / Third party logistics/3PL</a:t>
            </a:r>
          </a:p>
          <a:p>
            <a:pPr lvl="1"/>
            <a:r>
              <a:rPr lang="en-US" dirty="0" err="1"/>
              <a:t>Varuägaren</a:t>
            </a:r>
            <a:r>
              <a:rPr lang="en-US" dirty="0"/>
              <a:t> </a:t>
            </a:r>
            <a:r>
              <a:rPr lang="en-US" dirty="0" err="1"/>
              <a:t>överlämnar</a:t>
            </a:r>
            <a:r>
              <a:rPr lang="en-US" dirty="0"/>
              <a:t> </a:t>
            </a:r>
            <a:r>
              <a:rPr lang="en-US" dirty="0" err="1"/>
              <a:t>ansvar</a:t>
            </a:r>
            <a:r>
              <a:rPr lang="en-US" dirty="0"/>
              <a:t> av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</a:t>
            </a:r>
            <a:r>
              <a:rPr lang="en-US" dirty="0" err="1"/>
              <a:t>logistiken</a:t>
            </a:r>
            <a:endParaRPr lang="en-US" dirty="0"/>
          </a:p>
          <a:p>
            <a:pPr lvl="1"/>
            <a:r>
              <a:rPr lang="en-US" dirty="0"/>
              <a:t>Lager och distribution</a:t>
            </a:r>
          </a:p>
          <a:p>
            <a:r>
              <a:rPr lang="en-US" dirty="0" err="1"/>
              <a:t>Fjärdepartslogistik</a:t>
            </a:r>
            <a:r>
              <a:rPr lang="en-US" dirty="0"/>
              <a:t> / Fourth party logistics/4PL</a:t>
            </a:r>
          </a:p>
          <a:p>
            <a:pPr lvl="1"/>
            <a:r>
              <a:rPr lang="en-US" dirty="0" err="1"/>
              <a:t>Långsiktigt</a:t>
            </a:r>
            <a:r>
              <a:rPr lang="en-US" dirty="0"/>
              <a:t> </a:t>
            </a:r>
            <a:r>
              <a:rPr lang="en-US" dirty="0" err="1"/>
              <a:t>samarbete</a:t>
            </a:r>
            <a:endParaRPr lang="en-US" dirty="0"/>
          </a:p>
          <a:p>
            <a:pPr lvl="1"/>
            <a:r>
              <a:rPr lang="en-US" dirty="0"/>
              <a:t>IT integration</a:t>
            </a:r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5C405F1-B4AA-48B0-BBF5-A47BD0EF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29" y="2491692"/>
            <a:ext cx="46767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92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6747DCFA-08E2-4F67-A95F-BD429E291E9B}"/>
              </a:ext>
            </a:extLst>
          </p:cNvPr>
          <p:cNvSpPr/>
          <p:nvPr/>
        </p:nvSpPr>
        <p:spPr>
          <a:xfrm>
            <a:off x="872701" y="1011574"/>
            <a:ext cx="2233061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Varuägare/Tillverkare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5797604-0C5D-4D85-AD84-33089D281770}"/>
              </a:ext>
            </a:extLst>
          </p:cNvPr>
          <p:cNvSpPr/>
          <p:nvPr/>
        </p:nvSpPr>
        <p:spPr>
          <a:xfrm>
            <a:off x="805324" y="4350511"/>
            <a:ext cx="2233061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Köpare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0B3188E-FAF4-4AD4-B6CC-21B711AE75E9}"/>
              </a:ext>
            </a:extLst>
          </p:cNvPr>
          <p:cNvSpPr/>
          <p:nvPr/>
        </p:nvSpPr>
        <p:spPr>
          <a:xfrm>
            <a:off x="3484351" y="1011574"/>
            <a:ext cx="2233061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Varuägare/Tillverkare</a:t>
            </a:r>
            <a:endParaRPr lang="sv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D850E67-07D6-4576-B861-E302DC12604C}"/>
              </a:ext>
            </a:extLst>
          </p:cNvPr>
          <p:cNvSpPr/>
          <p:nvPr/>
        </p:nvSpPr>
        <p:spPr>
          <a:xfrm>
            <a:off x="3416973" y="4357730"/>
            <a:ext cx="2233061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Köpare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42BF1BF-1B24-4C06-968F-F62F2BE2FB61}"/>
              </a:ext>
            </a:extLst>
          </p:cNvPr>
          <p:cNvSpPr/>
          <p:nvPr/>
        </p:nvSpPr>
        <p:spPr>
          <a:xfrm>
            <a:off x="6028623" y="4350511"/>
            <a:ext cx="2233061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Köpare</a:t>
            </a:r>
            <a:endParaRPr lang="sv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AA8EE74-5BB2-465F-A9A1-3A1A1618887C}"/>
              </a:ext>
            </a:extLst>
          </p:cNvPr>
          <p:cNvSpPr/>
          <p:nvPr/>
        </p:nvSpPr>
        <p:spPr>
          <a:xfrm>
            <a:off x="8640273" y="4357730"/>
            <a:ext cx="2233061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Köpare</a:t>
            </a:r>
            <a:endParaRPr lang="sv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3E3C80D4-CB64-45B3-99BD-D67E40DE7F80}"/>
              </a:ext>
            </a:extLst>
          </p:cNvPr>
          <p:cNvSpPr/>
          <p:nvPr/>
        </p:nvSpPr>
        <p:spPr>
          <a:xfrm>
            <a:off x="6096001" y="1011574"/>
            <a:ext cx="2233061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Varuägare/Tillverkare</a:t>
            </a:r>
            <a:endParaRPr lang="sv-SE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35BE9093-439C-483E-9C93-088D22B2869C}"/>
              </a:ext>
            </a:extLst>
          </p:cNvPr>
          <p:cNvSpPr/>
          <p:nvPr/>
        </p:nvSpPr>
        <p:spPr>
          <a:xfrm>
            <a:off x="8707651" y="1011574"/>
            <a:ext cx="2233061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Varuägare/Tillverkare</a:t>
            </a:r>
            <a:endParaRPr lang="sv-SE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3384C278-31A4-405C-9D59-C44CFB664BE2}"/>
              </a:ext>
            </a:extLst>
          </p:cNvPr>
          <p:cNvSpPr/>
          <p:nvPr/>
        </p:nvSpPr>
        <p:spPr>
          <a:xfrm>
            <a:off x="1440591" y="103320"/>
            <a:ext cx="1097280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1PL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74AEFB99-DA38-4E9A-BD49-0E952A56CE95}"/>
              </a:ext>
            </a:extLst>
          </p:cNvPr>
          <p:cNvSpPr/>
          <p:nvPr/>
        </p:nvSpPr>
        <p:spPr>
          <a:xfrm>
            <a:off x="4100364" y="110539"/>
            <a:ext cx="1097280" cy="7315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2PL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1538F5CE-2379-44D8-95B9-389D7F161E87}"/>
              </a:ext>
            </a:extLst>
          </p:cNvPr>
          <p:cNvSpPr/>
          <p:nvPr/>
        </p:nvSpPr>
        <p:spPr>
          <a:xfrm>
            <a:off x="6596513" y="139163"/>
            <a:ext cx="1097280" cy="7315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3PL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B63F88AB-B23A-4D58-A6DA-FB81AD8075FF}"/>
              </a:ext>
            </a:extLst>
          </p:cNvPr>
          <p:cNvSpPr/>
          <p:nvPr/>
        </p:nvSpPr>
        <p:spPr>
          <a:xfrm>
            <a:off x="9227416" y="139163"/>
            <a:ext cx="1097280" cy="7315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4PL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D3868708-3682-4521-87F4-9D972759CA15}"/>
              </a:ext>
            </a:extLst>
          </p:cNvPr>
          <p:cNvSpPr txBox="1"/>
          <p:nvPr/>
        </p:nvSpPr>
        <p:spPr>
          <a:xfrm>
            <a:off x="872702" y="1799863"/>
            <a:ext cx="2233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Enpart</a:t>
            </a:r>
          </a:p>
          <a:p>
            <a:r>
              <a:rPr lang="sv-SE" dirty="0"/>
              <a:t>Varuägaren ombesörjer transport och logistik i egen regi</a:t>
            </a: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C8A0D659-DD1C-4BC2-BCB6-218AD61ACBCF}"/>
              </a:ext>
            </a:extLst>
          </p:cNvPr>
          <p:cNvSpPr txBox="1"/>
          <p:nvPr/>
        </p:nvSpPr>
        <p:spPr>
          <a:xfrm>
            <a:off x="3484350" y="1825528"/>
            <a:ext cx="2329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Tvåpart</a:t>
            </a:r>
          </a:p>
          <a:p>
            <a:r>
              <a:rPr lang="sv-SE" dirty="0"/>
              <a:t>Varuägaren ombesörjer logistiken i egen regi men anlitar en transportör som utför transporter 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9C96FD54-61DC-4FC6-9454-2CC4713AA6D5}"/>
              </a:ext>
            </a:extLst>
          </p:cNvPr>
          <p:cNvSpPr txBox="1"/>
          <p:nvPr/>
        </p:nvSpPr>
        <p:spPr>
          <a:xfrm>
            <a:off x="6047876" y="1754141"/>
            <a:ext cx="2329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Tredjepart</a:t>
            </a:r>
          </a:p>
          <a:p>
            <a:r>
              <a:rPr lang="sv-SE" dirty="0"/>
              <a:t>Varuägaren anlitar en logistikaktör som ombesörjer lager, distribution och lagertjänster samt kontakt med köparen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FEA7C612-EE4C-4A62-9145-0337138E3919}"/>
              </a:ext>
            </a:extLst>
          </p:cNvPr>
          <p:cNvSpPr txBox="1"/>
          <p:nvPr/>
        </p:nvSpPr>
        <p:spPr>
          <a:xfrm>
            <a:off x="8611402" y="1754141"/>
            <a:ext cx="23293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Fjärdepart</a:t>
            </a:r>
          </a:p>
          <a:p>
            <a:r>
              <a:rPr lang="sv-SE" dirty="0"/>
              <a:t>Varuägaren anlitar en aktör med tredjepartslogistik tjänster samt involveras digitalt i processen och kontakt med leverantörer och köparen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E091A6B6-9695-46D2-A536-0FBEB6E068DC}"/>
              </a:ext>
            </a:extLst>
          </p:cNvPr>
          <p:cNvSpPr/>
          <p:nvPr/>
        </p:nvSpPr>
        <p:spPr>
          <a:xfrm>
            <a:off x="1103707" y="5258765"/>
            <a:ext cx="1636294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Parter = Varuägaren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9B4DBF59-AB02-4537-B3CA-47488FBC8C65}"/>
              </a:ext>
            </a:extLst>
          </p:cNvPr>
          <p:cNvSpPr/>
          <p:nvPr/>
        </p:nvSpPr>
        <p:spPr>
          <a:xfrm>
            <a:off x="3416973" y="5252509"/>
            <a:ext cx="2213808" cy="7315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Parter = Varuägaren och transportrören</a:t>
            </a:r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0E1A1159-8D77-4941-AB94-5A35C2EDBA73}"/>
              </a:ext>
            </a:extLst>
          </p:cNvPr>
          <p:cNvSpPr/>
          <p:nvPr/>
        </p:nvSpPr>
        <p:spPr>
          <a:xfrm>
            <a:off x="6028624" y="5258764"/>
            <a:ext cx="2213808" cy="95915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Parter = Varuägaren, logistikaktören och köparen</a:t>
            </a: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101E8A34-F477-4E59-9921-A2D1029E2494}"/>
              </a:ext>
            </a:extLst>
          </p:cNvPr>
          <p:cNvSpPr/>
          <p:nvPr/>
        </p:nvSpPr>
        <p:spPr>
          <a:xfrm>
            <a:off x="8640272" y="5252509"/>
            <a:ext cx="2233062" cy="110353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Parter = Varuägaren, logistikaktören, leverantören och köparen</a:t>
            </a:r>
          </a:p>
        </p:txBody>
      </p:sp>
    </p:spTree>
    <p:extLst>
      <p:ext uri="{BB962C8B-B14F-4D97-AF65-F5344CB8AC3E}">
        <p14:creationId xmlns:p14="http://schemas.microsoft.com/office/powerpoint/2010/main" val="1786946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054FE8-2B44-4598-B046-4EE2B540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70" y="312757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Logistikens former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EB30835-09D6-45A1-BA50-DE909ABED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531123"/>
            <a:ext cx="6615896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Inköpslogistik / </a:t>
            </a:r>
            <a:r>
              <a:rPr lang="sv-SE" dirty="0" err="1"/>
              <a:t>Inbound</a:t>
            </a:r>
            <a:r>
              <a:rPr lang="sv-SE" dirty="0"/>
              <a:t> </a:t>
            </a:r>
            <a:r>
              <a:rPr lang="sv-SE" dirty="0" err="1"/>
              <a:t>logistics</a:t>
            </a:r>
            <a:endParaRPr lang="sv-SE" dirty="0"/>
          </a:p>
          <a:p>
            <a:pPr lvl="1"/>
            <a:r>
              <a:rPr lang="sv-SE" dirty="0"/>
              <a:t>Planering av inköpsvolymer </a:t>
            </a:r>
          </a:p>
          <a:p>
            <a:pPr lvl="1"/>
            <a:r>
              <a:rPr lang="sv-SE" dirty="0"/>
              <a:t>Från leverantörer till produktion eller distribution.</a:t>
            </a:r>
          </a:p>
          <a:p>
            <a:r>
              <a:rPr lang="sv-SE" dirty="0" err="1"/>
              <a:t>Outbound</a:t>
            </a:r>
            <a:r>
              <a:rPr lang="sv-SE" dirty="0"/>
              <a:t> logistik </a:t>
            </a:r>
          </a:p>
          <a:p>
            <a:pPr lvl="1"/>
            <a:r>
              <a:rPr lang="sv-SE" dirty="0"/>
              <a:t>Materialflöden från lager eller produktionen till kund.</a:t>
            </a:r>
          </a:p>
          <a:p>
            <a:r>
              <a:rPr lang="sv-SE" dirty="0"/>
              <a:t>Omvänd logistik, returlogistik / </a:t>
            </a:r>
            <a:r>
              <a:rPr lang="sv-SE" dirty="0" err="1"/>
              <a:t>Reverse</a:t>
            </a:r>
            <a:r>
              <a:rPr lang="sv-SE" dirty="0"/>
              <a:t> </a:t>
            </a:r>
            <a:r>
              <a:rPr lang="sv-SE" dirty="0" err="1"/>
              <a:t>logistics</a:t>
            </a:r>
            <a:endParaRPr lang="sv-SE" dirty="0"/>
          </a:p>
          <a:p>
            <a:r>
              <a:rPr lang="sv-SE" dirty="0"/>
              <a:t>Returflöden</a:t>
            </a:r>
          </a:p>
          <a:p>
            <a:pPr lvl="1"/>
            <a:r>
              <a:rPr lang="sv-SE" dirty="0"/>
              <a:t>Felaktiga varor</a:t>
            </a:r>
          </a:p>
          <a:p>
            <a:pPr lvl="1"/>
            <a:r>
              <a:rPr lang="sv-SE" dirty="0"/>
              <a:t>Ångrade köp </a:t>
            </a:r>
          </a:p>
          <a:p>
            <a:pPr lvl="1"/>
            <a:r>
              <a:rPr lang="sv-SE" dirty="0"/>
              <a:t>Använda produkter för återvinning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5AD1EC5-4CDA-43BD-8BCA-E48A8B97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83" y="1828338"/>
            <a:ext cx="3661217" cy="29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3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46CB452-ED0A-4F81-B00A-810B8BEA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Logistikens former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69A1F16-7D0C-4B28-84D2-FAAA391F7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Transportlogistik – resebyrå för gods</a:t>
            </a:r>
          </a:p>
          <a:p>
            <a:pPr lvl="1"/>
            <a:r>
              <a:rPr lang="sv-SE" dirty="0"/>
              <a:t>Spedition</a:t>
            </a:r>
          </a:p>
          <a:p>
            <a:pPr lvl="1"/>
            <a:r>
              <a:rPr lang="sv-SE" dirty="0"/>
              <a:t>Fysisk</a:t>
            </a:r>
          </a:p>
          <a:p>
            <a:pPr lvl="1"/>
            <a:r>
              <a:rPr lang="sv-SE" dirty="0"/>
              <a:t>Nationellt</a:t>
            </a:r>
          </a:p>
          <a:p>
            <a:pPr lvl="1"/>
            <a:r>
              <a:rPr lang="sv-SE" dirty="0"/>
              <a:t>Internationellt</a:t>
            </a:r>
          </a:p>
          <a:p>
            <a:pPr lvl="1"/>
            <a:r>
              <a:rPr lang="sv-SE" dirty="0"/>
              <a:t>Globalt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457853A-56EE-4473-BBB4-A354058F5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388" y="3271606"/>
            <a:ext cx="5207896" cy="341501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A7559183-BE41-4951-8AEA-459251E2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807" y="365125"/>
            <a:ext cx="5087705" cy="26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17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1E5C3659-59C3-4353-A8E2-508ABAB5E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8" r="1" b="1044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400050" y="1924050"/>
            <a:ext cx="4235958" cy="4933950"/>
          </a:xfrm>
        </p:spPr>
        <p:txBody>
          <a:bodyPr>
            <a:normAutofit/>
          </a:bodyPr>
          <a:lstStyle/>
          <a:p>
            <a:r>
              <a:rPr lang="sv-SE" sz="2000" dirty="0"/>
              <a:t>Transportlogistik</a:t>
            </a:r>
          </a:p>
          <a:p>
            <a:pPr lvl="1"/>
            <a:r>
              <a:rPr lang="sv-SE" sz="2000" dirty="0"/>
              <a:t>Spedition</a:t>
            </a:r>
          </a:p>
          <a:p>
            <a:r>
              <a:rPr lang="sv-SE" sz="2000" dirty="0"/>
              <a:t>Förflyttning av en vara</a:t>
            </a:r>
          </a:p>
          <a:p>
            <a:pPr lvl="1"/>
            <a:r>
              <a:rPr lang="sv-SE" sz="2000" dirty="0"/>
              <a:t>Från </a:t>
            </a:r>
          </a:p>
          <a:p>
            <a:pPr lvl="2"/>
            <a:r>
              <a:rPr lang="sv-SE" dirty="0"/>
              <a:t>Avsändare</a:t>
            </a:r>
          </a:p>
          <a:p>
            <a:pPr lvl="1"/>
            <a:r>
              <a:rPr lang="sv-SE" sz="2000" dirty="0"/>
              <a:t>Till</a:t>
            </a:r>
          </a:p>
          <a:p>
            <a:pPr lvl="2"/>
            <a:r>
              <a:rPr lang="sv-SE" dirty="0"/>
              <a:t>Mottagare</a:t>
            </a:r>
          </a:p>
          <a:p>
            <a:pPr lvl="1"/>
            <a:r>
              <a:rPr lang="sv-SE" sz="2000" dirty="0"/>
              <a:t>Lager</a:t>
            </a:r>
          </a:p>
          <a:p>
            <a:pPr lvl="1"/>
            <a:r>
              <a:rPr lang="sv-SE" sz="2000" dirty="0"/>
              <a:t>Administration</a:t>
            </a:r>
          </a:p>
          <a:p>
            <a:pPr lvl="2"/>
            <a:r>
              <a:rPr lang="sv-SE" dirty="0"/>
              <a:t>Leveransbevakning</a:t>
            </a:r>
          </a:p>
          <a:p>
            <a:pPr lvl="2"/>
            <a:r>
              <a:rPr lang="sv-SE" dirty="0"/>
              <a:t>IT</a:t>
            </a:r>
          </a:p>
          <a:p>
            <a:pPr lvl="2"/>
            <a:r>
              <a:rPr lang="sv-SE" dirty="0"/>
              <a:t>Tull</a:t>
            </a:r>
          </a:p>
          <a:p>
            <a:pPr lvl="2"/>
            <a:r>
              <a:rPr lang="sv-SE" dirty="0"/>
              <a:t>Betalning</a:t>
            </a:r>
          </a:p>
          <a:p>
            <a:pPr lvl="2"/>
            <a:endParaRPr lang="sv-SE" sz="1500" dirty="0"/>
          </a:p>
          <a:p>
            <a:endParaRPr lang="sv-SE" sz="150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D9820828-36B2-4430-BFF7-2C709F6B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47556" cy="1325563"/>
          </a:xfrm>
        </p:spPr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Logistikens former</a:t>
            </a:r>
          </a:p>
        </p:txBody>
      </p:sp>
    </p:spTree>
    <p:extLst>
      <p:ext uri="{BB962C8B-B14F-4D97-AF65-F5344CB8AC3E}">
        <p14:creationId xmlns:p14="http://schemas.microsoft.com/office/powerpoint/2010/main" val="2721133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himmel, tecken, utomhus, text&#10;&#10;Beskrivning genererad med mycket hög exakthet">
            <a:extLst>
              <a:ext uri="{FF2B5EF4-FFF2-40B4-BE49-F238E27FC236}">
                <a16:creationId xmlns:a16="http://schemas.microsoft.com/office/drawing/2014/main" id="{A633013A-2418-49D4-8C9F-8131132EE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4" r="26436" b="-1"/>
          <a:stretch/>
        </p:blipFill>
        <p:spPr>
          <a:xfrm>
            <a:off x="1000434" y="1904283"/>
            <a:ext cx="3173564" cy="344885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Transportlogistik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650658" y="1825625"/>
            <a:ext cx="67031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/>
              <a:t>Speditören/Logistikföretaget</a:t>
            </a:r>
          </a:p>
          <a:p>
            <a:pPr lvl="1"/>
            <a:r>
              <a:rPr lang="sv-SE" dirty="0"/>
              <a:t>Arrangera transporten export från SE</a:t>
            </a:r>
          </a:p>
          <a:p>
            <a:pPr lvl="1"/>
            <a:r>
              <a:rPr lang="sv-SE" dirty="0"/>
              <a:t>Från</a:t>
            </a:r>
          </a:p>
          <a:p>
            <a:pPr lvl="2"/>
            <a:r>
              <a:rPr lang="sv-SE" sz="2400" dirty="0"/>
              <a:t>Varuägaren/Avsändaren/Exportören</a:t>
            </a:r>
          </a:p>
          <a:p>
            <a:pPr lvl="1"/>
            <a:r>
              <a:rPr lang="sv-SE" dirty="0"/>
              <a:t>Till</a:t>
            </a:r>
          </a:p>
          <a:p>
            <a:pPr lvl="2"/>
            <a:r>
              <a:rPr lang="sv-SE" sz="2400" dirty="0"/>
              <a:t>Mottagaren/Kunden</a:t>
            </a:r>
          </a:p>
          <a:p>
            <a:pPr lvl="1"/>
            <a:r>
              <a:rPr lang="sv-SE" dirty="0"/>
              <a:t>Arrangera transporten import till SE</a:t>
            </a:r>
          </a:p>
          <a:p>
            <a:pPr lvl="1"/>
            <a:r>
              <a:rPr lang="sv-SE" dirty="0"/>
              <a:t>Från</a:t>
            </a:r>
          </a:p>
          <a:p>
            <a:pPr lvl="2"/>
            <a:r>
              <a:rPr lang="sv-SE" sz="2400" dirty="0"/>
              <a:t>Avsändaren/Leverantören</a:t>
            </a:r>
          </a:p>
          <a:p>
            <a:pPr lvl="1"/>
            <a:r>
              <a:rPr lang="sv-SE" dirty="0"/>
              <a:t>Till</a:t>
            </a:r>
          </a:p>
          <a:p>
            <a:pPr lvl="2"/>
            <a:r>
              <a:rPr lang="sv-SE" sz="2400" dirty="0"/>
              <a:t> Varuägaren/Mottagaren/Importören</a:t>
            </a:r>
          </a:p>
          <a:p>
            <a:pPr marL="914400" lvl="2" indent="0">
              <a:buNone/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269804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FF8EBD-3333-4EF2-8239-99E5F097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sv-SE" sz="9600" dirty="0">
                <a:latin typeface="AR BLANCA" panose="02000000000000000000" pitchFamily="2" charset="0"/>
              </a:rPr>
              <a:t>Kursplan</a:t>
            </a:r>
            <a:br>
              <a:rPr lang="sv-SE" sz="9600" dirty="0">
                <a:latin typeface="AR BLANCA" panose="02000000000000000000" pitchFamily="2" charset="0"/>
              </a:rPr>
            </a:br>
            <a:r>
              <a:rPr lang="sv-SE" sz="9600" dirty="0">
                <a:latin typeface="AR BLANCA" panose="02000000000000000000" pitchFamily="2" charset="0"/>
              </a:rPr>
              <a:t>Studiehandledning</a:t>
            </a:r>
            <a:br>
              <a:rPr lang="sv-SE" sz="9600" dirty="0">
                <a:latin typeface="AR BLANCA" panose="02000000000000000000" pitchFamily="2" charset="0"/>
              </a:rPr>
            </a:br>
            <a:r>
              <a:rPr lang="sv-SE" sz="9600" dirty="0">
                <a:latin typeface="AR BLANCA" panose="02000000000000000000" pitchFamily="2" charset="0"/>
              </a:rPr>
              <a:t>Kursplanering</a:t>
            </a:r>
          </a:p>
        </p:txBody>
      </p:sp>
    </p:spTree>
    <p:extLst>
      <p:ext uri="{BB962C8B-B14F-4D97-AF65-F5344CB8AC3E}">
        <p14:creationId xmlns:p14="http://schemas.microsoft.com/office/powerpoint/2010/main" val="3987372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0EE8369-B6AE-4C71-A2BB-C0EF6702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 mellan företag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96E620B-1282-4673-8E77-3330EA04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sv-SE" dirty="0"/>
          </a:p>
          <a:p>
            <a:r>
              <a:rPr lang="sv-SE" dirty="0"/>
              <a:t>Fokusområde i undervisningen</a:t>
            </a:r>
          </a:p>
          <a:p>
            <a:r>
              <a:rPr lang="sv-SE" dirty="0"/>
              <a:t>Affärer mellan företag = varuägare </a:t>
            </a:r>
          </a:p>
          <a:p>
            <a:pPr lvl="1"/>
            <a:r>
              <a:rPr lang="sv-SE" dirty="0"/>
              <a:t>En vara ska förflyttas</a:t>
            </a:r>
          </a:p>
          <a:p>
            <a:pPr lvl="1"/>
            <a:r>
              <a:rPr lang="sv-SE" dirty="0"/>
              <a:t>Säljare och köpare av varor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6A759DF-0F8E-48CD-8226-6FF4D0F0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2" y="443706"/>
            <a:ext cx="5970588" cy="59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9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102BD6C-20B9-D4C8-EA20-56BEBC81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Logistikföretag/Bikupa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8B0EC82-5483-CA68-4E72-77A8B698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6" y="1995656"/>
            <a:ext cx="3689517" cy="3689517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43CA729-B955-0105-5CF9-C6738331F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9" t="17894" r="9064" b="24034"/>
          <a:stretch/>
        </p:blipFill>
        <p:spPr>
          <a:xfrm>
            <a:off x="7567863" y="1849187"/>
            <a:ext cx="3970421" cy="3982453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2E2530D-8682-89FF-7688-DC02C918B70E}"/>
              </a:ext>
            </a:extLst>
          </p:cNvPr>
          <p:cNvSpPr txBox="1"/>
          <p:nvPr/>
        </p:nvSpPr>
        <p:spPr>
          <a:xfrm>
            <a:off x="4379495" y="1995656"/>
            <a:ext cx="35656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Vad är ett logistikföretag?</a:t>
            </a:r>
          </a:p>
          <a:p>
            <a:r>
              <a:rPr lang="sv-SE" sz="2400" dirty="0"/>
              <a:t>Ge tre exempel på logistikföretag</a:t>
            </a:r>
          </a:p>
          <a:p>
            <a:endParaRPr lang="sv-SE" sz="2400" dirty="0"/>
          </a:p>
          <a:p>
            <a:r>
              <a:rPr lang="sv-SE" sz="2400" dirty="0"/>
              <a:t>Varför är dessa  logistikföretag bra exempel?</a:t>
            </a:r>
          </a:p>
        </p:txBody>
      </p:sp>
    </p:spTree>
    <p:extLst>
      <p:ext uri="{BB962C8B-B14F-4D97-AF65-F5344CB8AC3E}">
        <p14:creationId xmlns:p14="http://schemas.microsoft.com/office/powerpoint/2010/main" val="2361609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E7BF48DA-C002-4971-8A05-123072C9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46" y="182301"/>
            <a:ext cx="9211854" cy="6675699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C9366EA5-D7B7-3445-6635-5215B73D3577}"/>
              </a:ext>
            </a:extLst>
          </p:cNvPr>
          <p:cNvSpPr txBox="1">
            <a:spLocks/>
          </p:cNvSpPr>
          <p:nvPr/>
        </p:nvSpPr>
        <p:spPr>
          <a:xfrm>
            <a:off x="220363" y="4442854"/>
            <a:ext cx="39438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>
                <a:solidFill>
                  <a:schemeClr val="tx2"/>
                </a:solidFill>
              </a:rPr>
              <a:t>Logistikaktörer</a:t>
            </a:r>
            <a:endParaRPr lang="sv-SE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66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endParaRPr lang="sv-SE" dirty="0"/>
          </a:p>
          <a:p>
            <a:pPr lvl="1"/>
            <a:r>
              <a:rPr lang="sv-SE" dirty="0"/>
              <a:t>Åkerier</a:t>
            </a:r>
          </a:p>
          <a:p>
            <a:pPr lvl="1"/>
            <a:r>
              <a:rPr lang="sv-SE" dirty="0"/>
              <a:t>Tågoperatörer</a:t>
            </a:r>
          </a:p>
          <a:p>
            <a:pPr lvl="1"/>
            <a:r>
              <a:rPr lang="sv-SE" dirty="0"/>
              <a:t>Rederier</a:t>
            </a:r>
          </a:p>
          <a:p>
            <a:pPr lvl="1"/>
            <a:r>
              <a:rPr lang="sv-SE" dirty="0"/>
              <a:t>Hamnar</a:t>
            </a:r>
          </a:p>
          <a:p>
            <a:pPr lvl="1"/>
            <a:r>
              <a:rPr lang="sv-SE" dirty="0"/>
              <a:t>Flygplatser</a:t>
            </a:r>
          </a:p>
          <a:p>
            <a:pPr lvl="1"/>
            <a:r>
              <a:rPr lang="sv-SE" dirty="0"/>
              <a:t>Flygbolag</a:t>
            </a:r>
          </a:p>
          <a:p>
            <a:pPr lvl="1"/>
            <a:r>
              <a:rPr lang="sv-SE" dirty="0" err="1"/>
              <a:t>Integrators</a:t>
            </a:r>
            <a:endParaRPr lang="sv-SE" dirty="0"/>
          </a:p>
          <a:p>
            <a:pPr lvl="1"/>
            <a:r>
              <a:rPr lang="sv-SE" dirty="0"/>
              <a:t>Logistikföretag</a:t>
            </a:r>
          </a:p>
          <a:p>
            <a:pPr lvl="1"/>
            <a:r>
              <a:rPr lang="sv-SE" dirty="0"/>
              <a:t>Speditörer</a:t>
            </a:r>
          </a:p>
          <a:p>
            <a:pPr lvl="1"/>
            <a:r>
              <a:rPr lang="sv-SE" dirty="0"/>
              <a:t>Godsterminaler</a:t>
            </a:r>
          </a:p>
          <a:p>
            <a:pPr lvl="1"/>
            <a:r>
              <a:rPr lang="sv-SE" dirty="0"/>
              <a:t>Lager</a:t>
            </a:r>
          </a:p>
          <a:p>
            <a:pPr lvl="1"/>
            <a:endParaRPr lang="sv-SE" dirty="0"/>
          </a:p>
        </p:txBody>
      </p:sp>
      <p:pic>
        <p:nvPicPr>
          <p:cNvPr id="4099" name="Picture 3" descr="C:\Program Files (x86)\Microsoft Office\MEDIA\CAGCAT10\j029323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7" y="1988841"/>
            <a:ext cx="1565453" cy="11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9" y="2679367"/>
            <a:ext cx="27527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412" y="3508042"/>
            <a:ext cx="1349708" cy="134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121" y="4581129"/>
            <a:ext cx="31432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36" y="1628800"/>
            <a:ext cx="122413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629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12913" y="1454563"/>
            <a:ext cx="11013030" cy="5038311"/>
          </a:xfrm>
        </p:spPr>
        <p:txBody>
          <a:bodyPr>
            <a:normAutofit/>
          </a:bodyPr>
          <a:lstStyle/>
          <a:p>
            <a:r>
              <a:rPr lang="sv-SE" dirty="0"/>
              <a:t>Åkerier</a:t>
            </a:r>
          </a:p>
          <a:p>
            <a:pPr lvl="1"/>
            <a:r>
              <a:rPr lang="sv-SE" dirty="0"/>
              <a:t>Vägtransporter</a:t>
            </a:r>
          </a:p>
          <a:p>
            <a:pPr lvl="1"/>
            <a:r>
              <a:rPr lang="sv-SE" dirty="0"/>
              <a:t>Lokala/regional</a:t>
            </a:r>
          </a:p>
          <a:p>
            <a:pPr lvl="2"/>
            <a:r>
              <a:rPr lang="sv-SE" dirty="0"/>
              <a:t>Distribution</a:t>
            </a:r>
          </a:p>
          <a:p>
            <a:pPr lvl="1"/>
            <a:r>
              <a:rPr lang="sv-SE" dirty="0"/>
              <a:t> Fjärrtransporter</a:t>
            </a:r>
          </a:p>
          <a:p>
            <a:pPr lvl="1"/>
            <a:r>
              <a:rPr lang="sv-SE" dirty="0"/>
              <a:t>Nationella – inrikestransporter</a:t>
            </a:r>
          </a:p>
          <a:p>
            <a:pPr lvl="1"/>
            <a:r>
              <a:rPr lang="sv-SE" dirty="0"/>
              <a:t>Internationella – utrikestransporter</a:t>
            </a:r>
          </a:p>
          <a:p>
            <a:pPr lvl="1"/>
            <a:r>
              <a:rPr lang="sv-SE" dirty="0"/>
              <a:t>Nischade åkerier</a:t>
            </a:r>
          </a:p>
          <a:p>
            <a:pPr lvl="2"/>
            <a:r>
              <a:rPr lang="sv-SE" dirty="0"/>
              <a:t>Entreprenad</a:t>
            </a:r>
          </a:p>
          <a:p>
            <a:pPr lvl="2"/>
            <a:r>
              <a:rPr lang="sv-SE" dirty="0"/>
              <a:t>Termotransporter</a:t>
            </a:r>
          </a:p>
          <a:p>
            <a:pPr lvl="2"/>
            <a:r>
              <a:rPr lang="sv-SE" dirty="0"/>
              <a:t>Specialtransporter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2282049-1408-4013-BC95-60861C1B4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732"/>
          <a:stretch/>
        </p:blipFill>
        <p:spPr>
          <a:xfrm>
            <a:off x="6735607" y="2429229"/>
            <a:ext cx="5456393" cy="4218706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59E16AA2-DF9E-6127-360A-6939D9FAE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22" t="26542" r="5955" b="19650"/>
          <a:stretch/>
        </p:blipFill>
        <p:spPr>
          <a:xfrm>
            <a:off x="9045145" y="210065"/>
            <a:ext cx="3015050" cy="192803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0F85474-7719-AEEC-CFED-92905AD3E4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07" r="9304"/>
          <a:stretch/>
        </p:blipFill>
        <p:spPr>
          <a:xfrm>
            <a:off x="5597942" y="270212"/>
            <a:ext cx="3175060" cy="16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12913" y="1454563"/>
            <a:ext cx="11013030" cy="5038311"/>
          </a:xfrm>
        </p:spPr>
        <p:txBody>
          <a:bodyPr>
            <a:normAutofit/>
          </a:bodyPr>
          <a:lstStyle/>
          <a:p>
            <a:r>
              <a:rPr lang="sv-SE" dirty="0"/>
              <a:t>Åkerier</a:t>
            </a:r>
          </a:p>
          <a:p>
            <a:pPr lvl="1"/>
            <a:r>
              <a:rPr lang="sv-SE" dirty="0"/>
              <a:t>Underleverantör till rederier, speditörer och logistikföretag</a:t>
            </a:r>
          </a:p>
          <a:p>
            <a:pPr lvl="1"/>
            <a:r>
              <a:rPr lang="sv-SE" dirty="0"/>
              <a:t>Miljöpåverkan</a:t>
            </a:r>
          </a:p>
          <a:p>
            <a:pPr lvl="2"/>
            <a:r>
              <a:rPr lang="sv-SE" dirty="0"/>
              <a:t>Hög miljöpåverkan</a:t>
            </a:r>
          </a:p>
          <a:p>
            <a:pPr lvl="2"/>
            <a:r>
              <a:rPr lang="sv-SE" dirty="0"/>
              <a:t>Fordon - Utsläpp</a:t>
            </a:r>
          </a:p>
          <a:p>
            <a:pPr lvl="2"/>
            <a:r>
              <a:rPr lang="sv-SE" dirty="0"/>
              <a:t>Drivmedel - Fordon</a:t>
            </a:r>
          </a:p>
          <a:p>
            <a:pPr lvl="2"/>
            <a:r>
              <a:rPr lang="sv-SE" dirty="0"/>
              <a:t>Ecodrivning</a:t>
            </a:r>
          </a:p>
          <a:p>
            <a:pPr lvl="2"/>
            <a:r>
              <a:rPr lang="sv-SE" b="1" dirty="0"/>
              <a:t>Fyllnadsgrad</a:t>
            </a:r>
          </a:p>
          <a:p>
            <a:pPr lvl="2"/>
            <a:r>
              <a:rPr lang="sv-SE" b="1" dirty="0"/>
              <a:t>Ruttplanering</a:t>
            </a:r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2282049-1408-4013-BC95-60861C1B4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291"/>
          <a:stretch/>
        </p:blipFill>
        <p:spPr>
          <a:xfrm>
            <a:off x="6377117" y="2282365"/>
            <a:ext cx="5456393" cy="1809416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F5D21D1D-2666-D8C0-5D58-D7BE20247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3" t="9050" r="3040" b="9050"/>
          <a:stretch/>
        </p:blipFill>
        <p:spPr>
          <a:xfrm>
            <a:off x="6495391" y="4091781"/>
            <a:ext cx="5338119" cy="274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sz="4000" dirty="0"/>
              <a:t>Inrikes</a:t>
            </a:r>
          </a:p>
          <a:p>
            <a:pPr marL="400050" lvl="1" indent="0">
              <a:buNone/>
            </a:pPr>
            <a:r>
              <a:rPr lang="sv-SE" dirty="0"/>
              <a:t>”The </a:t>
            </a:r>
            <a:r>
              <a:rPr lang="sv-SE" dirty="0" err="1"/>
              <a:t>big</a:t>
            </a:r>
            <a:r>
              <a:rPr lang="sv-SE" dirty="0"/>
              <a:t> </a:t>
            </a:r>
            <a:r>
              <a:rPr lang="sv-SE" dirty="0" err="1"/>
              <a:t>five</a:t>
            </a:r>
            <a:r>
              <a:rPr lang="sv-SE" dirty="0"/>
              <a:t>”</a:t>
            </a:r>
          </a:p>
          <a:p>
            <a:pPr marL="457200" indent="-457200"/>
            <a:r>
              <a:rPr lang="sv-SE" dirty="0"/>
              <a:t>Dedikerade åkerier</a:t>
            </a:r>
          </a:p>
          <a:p>
            <a:pPr marL="914400" lvl="1" indent="-457200"/>
            <a:r>
              <a:rPr lang="sv-SE" dirty="0"/>
              <a:t>Underleverantörer 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82" y="3285166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96" y="1679657"/>
            <a:ext cx="15430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28102" r="17768" b="25110"/>
          <a:stretch/>
        </p:blipFill>
        <p:spPr bwMode="auto">
          <a:xfrm>
            <a:off x="9588303" y="2805469"/>
            <a:ext cx="1858780" cy="82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82" y="5360212"/>
            <a:ext cx="152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991" y="4744708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/>
              <a:t>Förmedlare av inrikestransporter</a:t>
            </a:r>
          </a:p>
          <a:p>
            <a:pPr lvl="1"/>
            <a:r>
              <a:rPr lang="sv-SE"/>
              <a:t>Nätverk inom transport och logistikbranschen</a:t>
            </a:r>
          </a:p>
          <a:p>
            <a:pPr lvl="1"/>
            <a:r>
              <a:rPr lang="sv-SE"/>
              <a:t>Lastbilscentraler</a:t>
            </a:r>
          </a:p>
          <a:p>
            <a:pPr lvl="1"/>
            <a:r>
              <a:rPr lang="sv-SE"/>
              <a:t>Ekonomisk förening</a:t>
            </a:r>
          </a:p>
          <a:p>
            <a:pPr lvl="1"/>
            <a:r>
              <a:rPr lang="sv-SE"/>
              <a:t>Åkare</a:t>
            </a:r>
          </a:p>
          <a:p>
            <a:pPr lvl="1"/>
            <a:endParaRPr lang="sv-SE"/>
          </a:p>
          <a:p>
            <a:pPr lvl="1"/>
            <a:endParaRPr lang="sv-SE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2929731"/>
            <a:ext cx="2143125" cy="2143125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66" y="2894015"/>
            <a:ext cx="1914525" cy="1676400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840" y="835716"/>
            <a:ext cx="2133600" cy="213360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4FFCB6E3-5BFC-4872-997B-E40FEFCF9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11" y="4803776"/>
            <a:ext cx="3411842" cy="1373187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9E897B0-0DC4-4C03-A970-5FB5500BF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841" y="4922078"/>
            <a:ext cx="2823754" cy="1229164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04E7B55E-9F3E-4197-8611-2D3EBA093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694" y="5490369"/>
            <a:ext cx="5019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7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16337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42938" y="1244600"/>
            <a:ext cx="11493500" cy="5461000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Tågoperatörer</a:t>
            </a:r>
          </a:p>
          <a:p>
            <a:pPr lvl="1"/>
            <a:r>
              <a:rPr lang="sv-SE" dirty="0"/>
              <a:t>Kör tåg, på bestämda sträckor</a:t>
            </a:r>
          </a:p>
          <a:p>
            <a:pPr lvl="1"/>
            <a:r>
              <a:rPr lang="sv-SE" dirty="0"/>
              <a:t>Tillhandahåller lok och vagnar</a:t>
            </a:r>
          </a:p>
          <a:p>
            <a:pPr lvl="1"/>
            <a:r>
              <a:rPr lang="sv-SE" dirty="0"/>
              <a:t>Äger inga spår</a:t>
            </a:r>
          </a:p>
          <a:p>
            <a:pPr lvl="2"/>
            <a:r>
              <a:rPr lang="sv-SE" dirty="0"/>
              <a:t>Trafikverket 90%</a:t>
            </a:r>
          </a:p>
          <a:p>
            <a:pPr lvl="1"/>
            <a:r>
              <a:rPr lang="sv-SE" dirty="0"/>
              <a:t>Intermodala transporter</a:t>
            </a:r>
          </a:p>
          <a:p>
            <a:pPr lvl="1"/>
            <a:r>
              <a:rPr lang="sv-SE" dirty="0"/>
              <a:t>Godsvagnstransporter </a:t>
            </a:r>
          </a:p>
          <a:p>
            <a:pPr lvl="1"/>
            <a:r>
              <a:rPr lang="sv-SE" dirty="0"/>
              <a:t>Avreglering av svenska järnvägsmarknaden 1996</a:t>
            </a:r>
          </a:p>
          <a:p>
            <a:pPr lvl="1"/>
            <a:r>
              <a:rPr lang="sv-SE" dirty="0"/>
              <a:t>Ca 45 operatörer </a:t>
            </a:r>
          </a:p>
          <a:p>
            <a:pPr lvl="2"/>
            <a:r>
              <a:rPr lang="sv-SE" dirty="0"/>
              <a:t> Green </a:t>
            </a:r>
            <a:r>
              <a:rPr lang="sv-SE" dirty="0" err="1"/>
              <a:t>Cargo</a:t>
            </a:r>
            <a:endParaRPr lang="sv-SE" dirty="0"/>
          </a:p>
          <a:p>
            <a:pPr lvl="2"/>
            <a:r>
              <a:rPr lang="sv-SE" dirty="0"/>
              <a:t>Hector </a:t>
            </a:r>
            <a:r>
              <a:rPr lang="sv-SE" dirty="0" err="1"/>
              <a:t>Rail</a:t>
            </a:r>
            <a:endParaRPr lang="sv-SE" dirty="0"/>
          </a:p>
          <a:p>
            <a:pPr lvl="2"/>
            <a:r>
              <a:rPr lang="sv-SE" dirty="0"/>
              <a:t>Öresundståg</a:t>
            </a:r>
          </a:p>
          <a:p>
            <a:pPr lvl="2"/>
            <a:r>
              <a:rPr lang="sv-SE" dirty="0"/>
              <a:t>TX </a:t>
            </a:r>
            <a:r>
              <a:rPr lang="sv-SE" dirty="0" err="1"/>
              <a:t>Logistics</a:t>
            </a:r>
            <a:endParaRPr lang="sv-SE" dirty="0"/>
          </a:p>
          <a:p>
            <a:pPr lvl="1"/>
            <a:r>
              <a:rPr lang="sv-SE" dirty="0"/>
              <a:t>Underleverantör till tex Rederier, Speditörer och Logistikföretag</a:t>
            </a:r>
          </a:p>
          <a:p>
            <a:pPr lvl="1"/>
            <a:r>
              <a:rPr lang="sv-SE" dirty="0"/>
              <a:t>Miljöpåverkan</a:t>
            </a:r>
          </a:p>
          <a:p>
            <a:pPr lvl="2"/>
            <a:r>
              <a:rPr lang="sv-SE" dirty="0"/>
              <a:t>Låg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4FE5589-3C1D-4C8B-9E0D-9E59843E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762" y="365126"/>
            <a:ext cx="1689100" cy="168910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CF73D7F9-83A4-4349-A687-6709D971D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2054226"/>
            <a:ext cx="3914775" cy="1062712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BF9C9E8-2FF6-4D4A-A95F-15CE4BE9B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1711" y="3151187"/>
            <a:ext cx="3152775" cy="144780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A76BC92-98D3-4505-BB43-E146DFB38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4391700"/>
            <a:ext cx="3784600" cy="504613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9179F8FC-CEE5-441B-8A3D-57FE74728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925" y="4896313"/>
            <a:ext cx="2047875" cy="10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0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Intermodala transporter</a:t>
            </a:r>
          </a:p>
          <a:p>
            <a:pPr lvl="1"/>
            <a:r>
              <a:rPr lang="sv-SE" dirty="0"/>
              <a:t>Kombiterminaler</a:t>
            </a:r>
          </a:p>
          <a:p>
            <a:pPr lvl="1"/>
            <a:r>
              <a:rPr lang="sv-SE" dirty="0"/>
              <a:t>Centralstationen för </a:t>
            </a:r>
            <a:r>
              <a:rPr lang="sv-SE" dirty="0" err="1"/>
              <a:t>lastbärare</a:t>
            </a:r>
            <a:endParaRPr lang="sv-SE" dirty="0"/>
          </a:p>
          <a:p>
            <a:pPr lvl="2"/>
            <a:r>
              <a:rPr lang="sv-SE" dirty="0"/>
              <a:t>Lastning och lossning av </a:t>
            </a:r>
            <a:r>
              <a:rPr lang="sv-SE" dirty="0" err="1"/>
              <a:t>lastbärare</a:t>
            </a:r>
            <a:endParaRPr lang="sv-SE" dirty="0"/>
          </a:p>
          <a:p>
            <a:pPr lvl="2"/>
            <a:r>
              <a:rPr lang="sv-SE" dirty="0" err="1"/>
              <a:t>Lastbärare</a:t>
            </a:r>
            <a:r>
              <a:rPr lang="sv-SE" dirty="0"/>
              <a:t> = containers, trailers</a:t>
            </a:r>
          </a:p>
          <a:p>
            <a:pPr lvl="1"/>
            <a:r>
              <a:rPr lang="sv-SE" dirty="0"/>
              <a:t>Jernhusen</a:t>
            </a:r>
          </a:p>
          <a:p>
            <a:pPr lvl="1"/>
            <a:r>
              <a:rPr lang="sv-SE" dirty="0" err="1"/>
              <a:t>Greencargo</a:t>
            </a:r>
            <a:endParaRPr lang="sv-SE" dirty="0"/>
          </a:p>
          <a:p>
            <a:pPr lvl="1"/>
            <a:r>
              <a:rPr lang="sv-SE" dirty="0" err="1"/>
              <a:t>Sandahlsbolagen</a:t>
            </a:r>
            <a:endParaRPr lang="sv-SE" dirty="0"/>
          </a:p>
          <a:p>
            <a:pPr lvl="1"/>
            <a:r>
              <a:rPr lang="sv-SE" dirty="0" err="1"/>
              <a:t>Mertz</a:t>
            </a:r>
            <a:r>
              <a:rPr lang="sv-SE" dirty="0"/>
              <a:t> Transport</a:t>
            </a:r>
          </a:p>
          <a:p>
            <a:pPr lvl="1"/>
            <a:r>
              <a:rPr lang="sv-SE" dirty="0" err="1"/>
              <a:t>Railport</a:t>
            </a:r>
            <a:r>
              <a:rPr lang="sv-SE" dirty="0"/>
              <a:t> Scandinavia</a:t>
            </a:r>
          </a:p>
          <a:p>
            <a:pPr lvl="2"/>
            <a:r>
              <a:rPr lang="sv-SE" dirty="0"/>
              <a:t>Göteborgs Hamn</a:t>
            </a:r>
          </a:p>
          <a:p>
            <a:pPr lvl="2"/>
            <a:r>
              <a:rPr lang="sv-SE" dirty="0"/>
              <a:t>Hamnpendlar</a:t>
            </a:r>
          </a:p>
          <a:p>
            <a:pPr lvl="1"/>
            <a:r>
              <a:rPr lang="sv-SE" dirty="0"/>
              <a:t>Underleverantör Tågoperatör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72" y="2716697"/>
            <a:ext cx="4749911" cy="31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8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45778A7F-8425-4D88-BCAF-60A7F958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Kurslitteratur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C03214E9-C609-440B-8DE2-625E3C010EC0}"/>
              </a:ext>
            </a:extLst>
          </p:cNvPr>
          <p:cNvSpPr/>
          <p:nvPr/>
        </p:nvSpPr>
        <p:spPr>
          <a:xfrm>
            <a:off x="489558" y="5732601"/>
            <a:ext cx="7157720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>
                <a:hlinkClick r:id="rId3"/>
              </a:rPr>
              <a:t>https://www.adlibris.com/se/e-bok/transportlogistik-i-praktiken-9789177658054</a:t>
            </a:r>
            <a:endParaRPr lang="sv-SE" dirty="0"/>
          </a:p>
          <a:p>
            <a:endParaRPr lang="sv-SE" dirty="0"/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41E29878-9004-B775-A828-F536204A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558" y="1253331"/>
            <a:ext cx="4796933" cy="4351338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2DD6622-3C63-FCC1-D282-BF37EE686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628" y="796165"/>
            <a:ext cx="3156708" cy="4540933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09AE4EBB-D5BC-4ECA-80BB-B02D3C6C66EF}"/>
              </a:ext>
            </a:extLst>
          </p:cNvPr>
          <p:cNvSpPr txBox="1"/>
          <p:nvPr/>
        </p:nvSpPr>
        <p:spPr>
          <a:xfrm>
            <a:off x="7369628" y="5600170"/>
            <a:ext cx="3984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Maria Björklund</a:t>
            </a:r>
          </a:p>
          <a:p>
            <a:r>
              <a:rPr lang="sv-SE" sz="2000" dirty="0"/>
              <a:t>ISBN 978-91-44-16640-7 </a:t>
            </a:r>
          </a:p>
          <a:p>
            <a:r>
              <a:rPr lang="sv-SE" sz="2000" dirty="0"/>
              <a:t>Utgåva 3</a:t>
            </a:r>
          </a:p>
        </p:txBody>
      </p:sp>
    </p:spTree>
    <p:extLst>
      <p:ext uri="{BB962C8B-B14F-4D97-AF65-F5344CB8AC3E}">
        <p14:creationId xmlns:p14="http://schemas.microsoft.com/office/powerpoint/2010/main" val="3887860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Rederier</a:t>
            </a:r>
          </a:p>
          <a:p>
            <a:pPr lvl="1"/>
            <a:r>
              <a:rPr lang="sv-SE" dirty="0"/>
              <a:t>Sjötransporter</a:t>
            </a:r>
          </a:p>
          <a:p>
            <a:pPr lvl="1"/>
            <a:r>
              <a:rPr lang="sv-SE" dirty="0"/>
              <a:t>Tillhandahåller lastbärare</a:t>
            </a:r>
          </a:p>
          <a:p>
            <a:pPr lvl="1"/>
            <a:r>
              <a:rPr lang="sv-SE" dirty="0"/>
              <a:t>Upphämtning och vidaretransporter</a:t>
            </a:r>
          </a:p>
          <a:p>
            <a:pPr lvl="2"/>
            <a:r>
              <a:rPr lang="sv-SE" dirty="0" err="1"/>
              <a:t>Feedertrafik</a:t>
            </a:r>
            <a:endParaRPr lang="sv-SE" dirty="0"/>
          </a:p>
          <a:p>
            <a:pPr lvl="1"/>
            <a:r>
              <a:rPr lang="sv-SE" dirty="0"/>
              <a:t>Underleverantör till speditörer, logistikföretag  </a:t>
            </a:r>
          </a:p>
          <a:p>
            <a:pPr marL="914400" lvl="2" indent="0">
              <a:buNone/>
            </a:pPr>
            <a:r>
              <a:rPr lang="sv-SE" sz="2400" dirty="0"/>
              <a:t>och företag</a:t>
            </a:r>
          </a:p>
          <a:p>
            <a:pPr lvl="1"/>
            <a:r>
              <a:rPr lang="sv-SE" dirty="0"/>
              <a:t>Miljöpåverkan</a:t>
            </a:r>
          </a:p>
          <a:p>
            <a:pPr lvl="2"/>
            <a:r>
              <a:rPr lang="sv-SE" dirty="0"/>
              <a:t>Låg</a:t>
            </a:r>
          </a:p>
          <a:p>
            <a:pPr lvl="3"/>
            <a:r>
              <a:rPr lang="sv-SE" dirty="0"/>
              <a:t>Stor volym</a:t>
            </a:r>
          </a:p>
          <a:p>
            <a:pPr lvl="1"/>
            <a:endParaRPr lang="sv-S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123" y="4435718"/>
            <a:ext cx="3328408" cy="219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B21DD68A-4CB8-4A8E-A854-15EC337D6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123" y="365125"/>
            <a:ext cx="3328408" cy="1840543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3D69FD0-09F8-455F-9B88-B8D4286A9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362" y="2205668"/>
            <a:ext cx="3351169" cy="2230050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56325D90-3637-4DD3-92D5-91A364E3E4B4}"/>
              </a:ext>
            </a:extLst>
          </p:cNvPr>
          <p:cNvSpPr txBox="1"/>
          <p:nvPr/>
        </p:nvSpPr>
        <p:spPr>
          <a:xfrm>
            <a:off x="8704613" y="365125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Rorofartyg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1B4CFF46-CBB7-4390-A9CA-9F85BC8F5166}"/>
              </a:ext>
            </a:extLst>
          </p:cNvPr>
          <p:cNvSpPr txBox="1"/>
          <p:nvPr/>
        </p:nvSpPr>
        <p:spPr>
          <a:xfrm>
            <a:off x="8704613" y="2242335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Feederfartyg</a:t>
            </a:r>
            <a:endParaRPr lang="sv-SE" b="1" dirty="0">
              <a:solidFill>
                <a:schemeClr val="bg1"/>
              </a:solidFill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D8620740-861B-46F5-9879-D4D148A155B6}"/>
              </a:ext>
            </a:extLst>
          </p:cNvPr>
          <p:cNvSpPr txBox="1"/>
          <p:nvPr/>
        </p:nvSpPr>
        <p:spPr>
          <a:xfrm>
            <a:off x="8704613" y="4472385"/>
            <a:ext cx="184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Containerfartyg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BAE3F09-2A63-9373-94B8-C20D6EDDF3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0" t="45010" r="5459" b="13369"/>
          <a:stretch/>
        </p:blipFill>
        <p:spPr>
          <a:xfrm>
            <a:off x="3889034" y="5197397"/>
            <a:ext cx="4693328" cy="1433141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31635C1A-1C7B-EC18-A245-7D00ADA48B6D}"/>
              </a:ext>
            </a:extLst>
          </p:cNvPr>
          <p:cNvSpPr txBox="1"/>
          <p:nvPr/>
        </p:nvSpPr>
        <p:spPr>
          <a:xfrm>
            <a:off x="4093473" y="522211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Tankfartyg</a:t>
            </a:r>
          </a:p>
        </p:txBody>
      </p:sp>
    </p:spTree>
    <p:extLst>
      <p:ext uri="{BB962C8B-B14F-4D97-AF65-F5344CB8AC3E}">
        <p14:creationId xmlns:p14="http://schemas.microsoft.com/office/powerpoint/2010/main" val="31218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223998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36889" y="111740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Hamnar</a:t>
            </a:r>
          </a:p>
          <a:p>
            <a:pPr lvl="1"/>
            <a:r>
              <a:rPr lang="sv-SE" dirty="0"/>
              <a:t>Planerar fartygsanlöp</a:t>
            </a:r>
          </a:p>
          <a:p>
            <a:pPr lvl="1"/>
            <a:r>
              <a:rPr lang="sv-SE" dirty="0"/>
              <a:t>Lossar och lastar fartyg</a:t>
            </a:r>
          </a:p>
          <a:p>
            <a:pPr lvl="2"/>
            <a:r>
              <a:rPr lang="sv-SE" dirty="0"/>
              <a:t>Containers</a:t>
            </a:r>
          </a:p>
          <a:p>
            <a:pPr lvl="2"/>
            <a:r>
              <a:rPr lang="sv-SE" dirty="0"/>
              <a:t>Bilar</a:t>
            </a:r>
          </a:p>
          <a:p>
            <a:pPr lvl="2"/>
            <a:r>
              <a:rPr lang="sv-SE" dirty="0"/>
              <a:t>Bulk</a:t>
            </a:r>
          </a:p>
          <a:p>
            <a:pPr lvl="2"/>
            <a:r>
              <a:rPr lang="sv-SE" dirty="0"/>
              <a:t>Energi</a:t>
            </a:r>
          </a:p>
          <a:p>
            <a:pPr lvl="1"/>
            <a:r>
              <a:rPr lang="sv-SE" dirty="0"/>
              <a:t>Säkerhet, scannar och kontrollerar</a:t>
            </a:r>
          </a:p>
          <a:p>
            <a:pPr lvl="1"/>
            <a:r>
              <a:rPr lang="sv-SE" dirty="0"/>
              <a:t>Förflyttar </a:t>
            </a:r>
            <a:r>
              <a:rPr lang="sv-SE" dirty="0" err="1"/>
              <a:t>lastbärare</a:t>
            </a:r>
            <a:endParaRPr lang="sv-SE" dirty="0"/>
          </a:p>
          <a:p>
            <a:pPr lvl="1"/>
            <a:r>
              <a:rPr lang="sv-SE" dirty="0"/>
              <a:t>Underleverantör till rederier, speditörer, varuägare och logistikföretag</a:t>
            </a:r>
          </a:p>
          <a:p>
            <a:pPr lvl="1"/>
            <a:r>
              <a:rPr lang="sv-SE" dirty="0"/>
              <a:t>Miljöpåverkan</a:t>
            </a:r>
          </a:p>
          <a:p>
            <a:pPr lvl="2"/>
            <a:r>
              <a:rPr lang="sv-SE" dirty="0"/>
              <a:t>Landström	</a:t>
            </a:r>
          </a:p>
          <a:p>
            <a:pPr lvl="3"/>
            <a:r>
              <a:rPr lang="sv-SE" dirty="0"/>
              <a:t>El vid kajplats</a:t>
            </a:r>
          </a:p>
          <a:p>
            <a:pPr lvl="2"/>
            <a:r>
              <a:rPr lang="sv-SE" dirty="0"/>
              <a:t>Elektrifierade truckar</a:t>
            </a:r>
          </a:p>
          <a:p>
            <a:pPr lvl="3"/>
            <a:r>
              <a:rPr lang="sv-SE" dirty="0"/>
              <a:t>Självkörande fordon</a:t>
            </a:r>
          </a:p>
          <a:p>
            <a:pPr lvl="3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188D650-8F5A-4C93-91A3-232CAE22D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71"/>
          <a:stretch/>
        </p:blipFill>
        <p:spPr>
          <a:xfrm>
            <a:off x="6633568" y="4150313"/>
            <a:ext cx="5499762" cy="2636861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412D5088-C8AF-9F15-770A-AAA021963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62" r="8000"/>
          <a:stretch/>
        </p:blipFill>
        <p:spPr>
          <a:xfrm>
            <a:off x="6203092" y="223998"/>
            <a:ext cx="5869459" cy="3439297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086C04BD-B6F0-D04B-25D2-A079BF6F4199}"/>
              </a:ext>
            </a:extLst>
          </p:cNvPr>
          <p:cNvSpPr txBox="1"/>
          <p:nvPr/>
        </p:nvSpPr>
        <p:spPr>
          <a:xfrm>
            <a:off x="6462584" y="432486"/>
            <a:ext cx="217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Gävle hamn</a:t>
            </a:r>
          </a:p>
        </p:txBody>
      </p:sp>
    </p:spTree>
    <p:extLst>
      <p:ext uri="{BB962C8B-B14F-4D97-AF65-F5344CB8AC3E}">
        <p14:creationId xmlns:p14="http://schemas.microsoft.com/office/powerpoint/2010/main" val="7415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Flygbolag</a:t>
            </a:r>
          </a:p>
          <a:p>
            <a:pPr lvl="1"/>
            <a:r>
              <a:rPr lang="sv-SE" dirty="0"/>
              <a:t>Flygfrakt</a:t>
            </a:r>
          </a:p>
          <a:p>
            <a:pPr lvl="1"/>
            <a:r>
              <a:rPr lang="sv-SE" dirty="0"/>
              <a:t>Underleverantör till speditörer och logistikföretag</a:t>
            </a:r>
          </a:p>
          <a:p>
            <a:pPr lvl="1"/>
            <a:r>
              <a:rPr lang="sv-SE" dirty="0"/>
              <a:t>Miljöpåverkan</a:t>
            </a:r>
          </a:p>
          <a:p>
            <a:pPr lvl="2"/>
            <a:r>
              <a:rPr lang="sv-SE" dirty="0"/>
              <a:t>Hög</a:t>
            </a:r>
          </a:p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979" y="4241313"/>
            <a:ext cx="3744416" cy="207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9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Flygplats</a:t>
            </a:r>
          </a:p>
          <a:p>
            <a:pPr lvl="1"/>
            <a:r>
              <a:rPr lang="sv-SE" dirty="0"/>
              <a:t>Terminalbolag</a:t>
            </a:r>
          </a:p>
          <a:p>
            <a:pPr lvl="2"/>
            <a:r>
              <a:rPr lang="sv-SE" dirty="0"/>
              <a:t>Tar emot och utlämnar gods</a:t>
            </a:r>
          </a:p>
          <a:p>
            <a:pPr lvl="2"/>
            <a:r>
              <a:rPr lang="sv-SE" dirty="0"/>
              <a:t>Lastar och lossar </a:t>
            </a:r>
            <a:r>
              <a:rPr lang="sv-SE" dirty="0" err="1"/>
              <a:t>lastbärare</a:t>
            </a:r>
            <a:endParaRPr lang="sv-SE" dirty="0"/>
          </a:p>
          <a:p>
            <a:pPr lvl="3"/>
            <a:r>
              <a:rPr lang="sv-SE" dirty="0"/>
              <a:t>Flygcontainers, flygpallar</a:t>
            </a:r>
          </a:p>
          <a:p>
            <a:pPr lvl="2"/>
            <a:r>
              <a:rPr lang="sv-SE" dirty="0"/>
              <a:t>Säkerhet, scannar och kontrollerar</a:t>
            </a:r>
          </a:p>
          <a:p>
            <a:pPr lvl="1"/>
            <a:r>
              <a:rPr lang="sv-SE" dirty="0" err="1"/>
              <a:t>Handlingföretag</a:t>
            </a:r>
            <a:endParaRPr lang="sv-SE" dirty="0"/>
          </a:p>
          <a:p>
            <a:pPr lvl="2"/>
            <a:r>
              <a:rPr lang="sv-SE" dirty="0"/>
              <a:t>Forslar gods mellan terminal och flygplan</a:t>
            </a:r>
          </a:p>
          <a:p>
            <a:pPr lvl="2"/>
            <a:r>
              <a:rPr lang="sv-SE" dirty="0"/>
              <a:t>Lastar flygplan</a:t>
            </a:r>
          </a:p>
          <a:p>
            <a:pPr lvl="2"/>
            <a:r>
              <a:rPr lang="sv-SE" dirty="0"/>
              <a:t>Marktjänster</a:t>
            </a:r>
          </a:p>
          <a:p>
            <a:pPr lvl="2"/>
            <a:r>
              <a:rPr lang="sv-SE" dirty="0"/>
              <a:t>Underleverantör till flygbolag, speditörer och logistikföretag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F63E3E0-C247-8B10-D192-AC2FB4D1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88" y="238957"/>
            <a:ext cx="4438650" cy="102870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C5A0A405-1A03-7C33-AFE4-9EA8F7391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188" y="3776662"/>
            <a:ext cx="3295650" cy="1390650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EE385D47-7182-049C-4D0E-0EE2160F8C05}"/>
              </a:ext>
            </a:extLst>
          </p:cNvPr>
          <p:cNvSpPr txBox="1"/>
          <p:nvPr/>
        </p:nvSpPr>
        <p:spPr>
          <a:xfrm>
            <a:off x="8769008" y="5132972"/>
            <a:ext cx="2814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b="0" i="1" dirty="0">
                <a:effectLst/>
                <a:latin typeface="Roboto" panose="02000000000000000000" pitchFamily="2" charset="0"/>
              </a:rPr>
              <a:t>Malmö Flygfraktterminal</a:t>
            </a:r>
            <a:endParaRPr lang="sv-SE" sz="1600" i="1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2F9A7D4-289E-4104-B3B2-55EC0DFC7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008" y="1572456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Godsterminaler</a:t>
            </a:r>
          </a:p>
          <a:p>
            <a:pPr lvl="1"/>
            <a:r>
              <a:rPr lang="sv-SE" dirty="0"/>
              <a:t>Godsets centralstation</a:t>
            </a:r>
          </a:p>
          <a:p>
            <a:pPr lvl="1"/>
            <a:r>
              <a:rPr lang="sv-SE" dirty="0"/>
              <a:t>Snabb hantering</a:t>
            </a:r>
          </a:p>
          <a:p>
            <a:pPr lvl="1"/>
            <a:r>
              <a:rPr lang="sv-SE" dirty="0"/>
              <a:t>Ankommande gods</a:t>
            </a:r>
          </a:p>
          <a:p>
            <a:pPr lvl="1"/>
            <a:r>
              <a:rPr lang="sv-SE" dirty="0"/>
              <a:t>Avgående gods</a:t>
            </a:r>
          </a:p>
          <a:p>
            <a:pPr lvl="1"/>
            <a:r>
              <a:rPr lang="sv-SE" dirty="0"/>
              <a:t>Underleverantör till</a:t>
            </a:r>
          </a:p>
          <a:p>
            <a:pPr lvl="2"/>
            <a:r>
              <a:rPr lang="sv-SE" dirty="0"/>
              <a:t>Speditörer</a:t>
            </a:r>
          </a:p>
          <a:p>
            <a:pPr marL="914400" lvl="2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914400" lvl="2" indent="0">
              <a:buNone/>
            </a:pPr>
            <a:endParaRPr lang="sv-S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3789040"/>
            <a:ext cx="3700636" cy="276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409989"/>
            <a:ext cx="10763992" cy="4729554"/>
          </a:xfrm>
        </p:spPr>
        <p:txBody>
          <a:bodyPr>
            <a:normAutofit lnSpcReduction="10000"/>
          </a:bodyPr>
          <a:lstStyle/>
          <a:p>
            <a:r>
              <a:rPr lang="sv-SE" dirty="0"/>
              <a:t>Lager</a:t>
            </a:r>
          </a:p>
          <a:p>
            <a:pPr lvl="1"/>
            <a:r>
              <a:rPr lang="sv-SE" dirty="0"/>
              <a:t>Förvaring av varor</a:t>
            </a:r>
          </a:p>
          <a:p>
            <a:pPr lvl="1"/>
            <a:r>
              <a:rPr lang="sv-SE" dirty="0"/>
              <a:t>Lossar och lastar lastbärare</a:t>
            </a:r>
          </a:p>
          <a:p>
            <a:pPr lvl="1"/>
            <a:r>
              <a:rPr lang="sv-SE" dirty="0"/>
              <a:t>Bokar in-och ut transporter</a:t>
            </a:r>
          </a:p>
          <a:p>
            <a:pPr lvl="1"/>
            <a:r>
              <a:rPr lang="sv-SE" dirty="0"/>
              <a:t>Placerar</a:t>
            </a:r>
          </a:p>
          <a:p>
            <a:pPr lvl="1"/>
            <a:r>
              <a:rPr lang="sv-SE" dirty="0"/>
              <a:t>Märker</a:t>
            </a:r>
          </a:p>
          <a:p>
            <a:pPr lvl="1"/>
            <a:r>
              <a:rPr lang="sv-SE" dirty="0"/>
              <a:t>Packar</a:t>
            </a:r>
          </a:p>
          <a:p>
            <a:pPr lvl="1"/>
            <a:r>
              <a:rPr lang="sv-SE" dirty="0"/>
              <a:t>Plockar</a:t>
            </a:r>
          </a:p>
          <a:p>
            <a:pPr lvl="1"/>
            <a:r>
              <a:rPr lang="sv-SE" dirty="0"/>
              <a:t>Etiketter och dokument</a:t>
            </a:r>
          </a:p>
          <a:p>
            <a:pPr lvl="1"/>
            <a:r>
              <a:rPr lang="sv-SE" dirty="0"/>
              <a:t>Underleverantör till</a:t>
            </a:r>
          </a:p>
          <a:p>
            <a:pPr lvl="2"/>
            <a:r>
              <a:rPr lang="sv-SE" dirty="0"/>
              <a:t>Speditörer</a:t>
            </a:r>
          </a:p>
          <a:p>
            <a:pPr lvl="2"/>
            <a:r>
              <a:rPr lang="sv-SE" dirty="0"/>
              <a:t>Logistikföretag</a:t>
            </a:r>
          </a:p>
          <a:p>
            <a:pPr lvl="2"/>
            <a:r>
              <a:rPr lang="sv-SE" dirty="0"/>
              <a:t>Varuägare</a:t>
            </a:r>
          </a:p>
          <a:p>
            <a:pPr lvl="3"/>
            <a:endParaRPr lang="sv-S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06" y="2150162"/>
            <a:ext cx="4262793" cy="255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15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Integrators</a:t>
            </a:r>
            <a:endParaRPr lang="sv-SE" dirty="0"/>
          </a:p>
          <a:p>
            <a:pPr lvl="1"/>
            <a:r>
              <a:rPr lang="sv-SE" dirty="0"/>
              <a:t>Paket</a:t>
            </a:r>
          </a:p>
          <a:p>
            <a:pPr lvl="1"/>
            <a:r>
              <a:rPr lang="sv-SE" dirty="0"/>
              <a:t>Express</a:t>
            </a:r>
          </a:p>
          <a:p>
            <a:pPr lvl="1"/>
            <a:r>
              <a:rPr lang="sv-SE" dirty="0"/>
              <a:t>Standard förpackning</a:t>
            </a:r>
          </a:p>
          <a:p>
            <a:pPr lvl="2"/>
            <a:r>
              <a:rPr lang="sv-SE" dirty="0"/>
              <a:t>EUR Pall</a:t>
            </a:r>
          </a:p>
          <a:p>
            <a:pPr lvl="1"/>
            <a:r>
              <a:rPr lang="sv-SE" dirty="0"/>
              <a:t>Slutna system</a:t>
            </a:r>
          </a:p>
          <a:p>
            <a:pPr lvl="2"/>
            <a:r>
              <a:rPr lang="sv-SE" dirty="0"/>
              <a:t>IT</a:t>
            </a:r>
          </a:p>
          <a:p>
            <a:pPr lvl="1"/>
            <a:r>
              <a:rPr lang="sv-SE" dirty="0"/>
              <a:t>Egna </a:t>
            </a:r>
            <a:r>
              <a:rPr lang="sv-SE" dirty="0" err="1"/>
              <a:t>lastbärare</a:t>
            </a:r>
            <a:endParaRPr lang="sv-SE" dirty="0"/>
          </a:p>
          <a:p>
            <a:pPr lvl="1"/>
            <a:r>
              <a:rPr lang="sv-SE" dirty="0"/>
              <a:t>Egna fordon</a:t>
            </a:r>
          </a:p>
          <a:p>
            <a:pPr lvl="2"/>
            <a:r>
              <a:rPr lang="sv-SE" dirty="0"/>
              <a:t>Miljöpåverkan</a:t>
            </a:r>
          </a:p>
          <a:p>
            <a:pPr lvl="3"/>
            <a:r>
              <a:rPr lang="sv-SE" dirty="0"/>
              <a:t>Hög</a:t>
            </a:r>
            <a:endParaRPr lang="sv-SE" b="1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903" y="1066384"/>
            <a:ext cx="3161578" cy="2328949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254" y="1690688"/>
            <a:ext cx="2143125" cy="2143125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686662"/>
            <a:ext cx="38576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7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12568" y="1350653"/>
            <a:ext cx="5559629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Logistikföretag</a:t>
            </a:r>
          </a:p>
          <a:p>
            <a:pPr lvl="1"/>
            <a:r>
              <a:rPr lang="sv-SE" dirty="0"/>
              <a:t>Bedriver inrikes och utrikestrafik</a:t>
            </a:r>
          </a:p>
          <a:p>
            <a:pPr lvl="2"/>
            <a:r>
              <a:rPr lang="sv-SE" dirty="0"/>
              <a:t>Baseras på underleverantörer</a:t>
            </a:r>
          </a:p>
          <a:p>
            <a:pPr lvl="1"/>
            <a:r>
              <a:rPr lang="sv-SE" dirty="0"/>
              <a:t>Alla transportslag</a:t>
            </a:r>
          </a:p>
          <a:p>
            <a:pPr lvl="1"/>
            <a:r>
              <a:rPr lang="sv-SE" dirty="0"/>
              <a:t>Egna lastbärare</a:t>
            </a:r>
          </a:p>
          <a:p>
            <a:pPr lvl="1"/>
            <a:r>
              <a:rPr lang="sv-SE" dirty="0"/>
              <a:t>Lagerverksamhet, externa kunder</a:t>
            </a:r>
          </a:p>
          <a:p>
            <a:pPr lvl="1"/>
            <a:r>
              <a:rPr lang="sv-SE" dirty="0"/>
              <a:t>Har eget globalt nätverk</a:t>
            </a:r>
          </a:p>
          <a:p>
            <a:pPr lvl="1"/>
            <a:r>
              <a:rPr lang="sv-SE" dirty="0"/>
              <a:t>Systemstyrda</a:t>
            </a:r>
          </a:p>
          <a:p>
            <a:pPr lvl="1"/>
            <a:r>
              <a:rPr lang="sv-SE" dirty="0"/>
              <a:t>Ägarstruktur</a:t>
            </a:r>
          </a:p>
          <a:p>
            <a:pPr lvl="2"/>
            <a:r>
              <a:rPr lang="sv-SE" dirty="0"/>
              <a:t>Post, Järnväg, Privata företagskoncerner</a:t>
            </a:r>
          </a:p>
          <a:p>
            <a:pPr lvl="1"/>
            <a:endParaRPr lang="sv-SE" dirty="0"/>
          </a:p>
          <a:p>
            <a:pPr marL="1371600" lvl="3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1CA3F264-435F-4BB5-954F-56EB8911F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50653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Speditör</a:t>
            </a:r>
          </a:p>
          <a:p>
            <a:pPr lvl="1"/>
            <a:r>
              <a:rPr lang="sv-SE" dirty="0"/>
              <a:t>Förmedlar alla typer av transport och logistiktjänster</a:t>
            </a:r>
          </a:p>
          <a:p>
            <a:pPr lvl="1"/>
            <a:r>
              <a:rPr lang="sv-SE" dirty="0"/>
              <a:t>Har globala samarbetspartners</a:t>
            </a:r>
          </a:p>
          <a:p>
            <a:pPr lvl="1"/>
            <a:r>
              <a:rPr lang="sv-SE" dirty="0"/>
              <a:t>Kompetensstyrda</a:t>
            </a:r>
          </a:p>
          <a:p>
            <a:pPr lvl="1"/>
            <a:r>
              <a:rPr lang="sv-SE" dirty="0"/>
              <a:t>Kundstyrda</a:t>
            </a:r>
          </a:p>
          <a:p>
            <a:r>
              <a:rPr lang="sv-SE" sz="2400" dirty="0"/>
              <a:t>Helt fristående</a:t>
            </a:r>
          </a:p>
          <a:p>
            <a:pPr lvl="1"/>
            <a:r>
              <a:rPr lang="sv-SE" dirty="0"/>
              <a:t>Privat ägda</a:t>
            </a:r>
          </a:p>
          <a:p>
            <a:pPr lvl="1"/>
            <a:r>
              <a:rPr lang="sv-SE" dirty="0"/>
              <a:t>Ett eller flera kontor</a:t>
            </a:r>
          </a:p>
          <a:p>
            <a:pPr lvl="1"/>
            <a:r>
              <a:rPr lang="sv-SE" dirty="0"/>
              <a:t>Samarbetspartners/agenter</a:t>
            </a:r>
          </a:p>
          <a:p>
            <a:r>
              <a:rPr lang="sv-SE" sz="2400" dirty="0"/>
              <a:t>Nätverk</a:t>
            </a:r>
          </a:p>
          <a:p>
            <a:pPr lvl="1"/>
            <a:r>
              <a:rPr lang="sv-SE" dirty="0"/>
              <a:t>Avtal inom nätverket</a:t>
            </a:r>
          </a:p>
          <a:p>
            <a:pPr marL="457200" lvl="1" indent="0">
              <a:buNone/>
            </a:pPr>
            <a:endParaRPr lang="sv-SE" sz="2000" dirty="0"/>
          </a:p>
          <a:p>
            <a:endParaRPr 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3434" r="21365" b="12530"/>
          <a:stretch/>
        </p:blipFill>
        <p:spPr bwMode="auto">
          <a:xfrm>
            <a:off x="1647701" y="4950729"/>
            <a:ext cx="3111336" cy="111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BE793124-5D3F-4640-9AC2-E3FD8F616A79}"/>
              </a:ext>
            </a:extLst>
          </p:cNvPr>
          <p:cNvSpPr txBox="1"/>
          <p:nvPr/>
        </p:nvSpPr>
        <p:spPr>
          <a:xfrm>
            <a:off x="1957135" y="6000432"/>
            <a:ext cx="90630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600" dirty="0"/>
              <a:t>Gemensamt, båda använder i stor utsträckning underleverantörer</a:t>
            </a:r>
          </a:p>
        </p:txBody>
      </p:sp>
    </p:spTree>
    <p:extLst>
      <p:ext uri="{BB962C8B-B14F-4D97-AF65-F5344CB8AC3E}">
        <p14:creationId xmlns:p14="http://schemas.microsoft.com/office/powerpoint/2010/main" val="142821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3B62C936-2708-734F-7771-BB456785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91" y="327991"/>
            <a:ext cx="6202018" cy="6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7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127123-7801-4A8F-A763-6C7BF914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Logistikföretag och speditörer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448963-ED80-4509-9FDD-199D80B58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Bakgrund globala, internationella logistikföretag</a:t>
            </a:r>
          </a:p>
          <a:p>
            <a:pPr lvl="1"/>
            <a:r>
              <a:rPr lang="sv-SE" dirty="0"/>
              <a:t>1980 – 2000</a:t>
            </a:r>
          </a:p>
          <a:p>
            <a:pPr lvl="2"/>
            <a:r>
              <a:rPr lang="sv-SE" dirty="0"/>
              <a:t>Sammanslagningar </a:t>
            </a:r>
          </a:p>
          <a:p>
            <a:pPr lvl="2"/>
            <a:r>
              <a:rPr lang="sv-SE" dirty="0"/>
              <a:t>Uppköp och förvärv</a:t>
            </a:r>
          </a:p>
          <a:p>
            <a:pPr lvl="1"/>
            <a:r>
              <a:rPr lang="sv-SE" dirty="0"/>
              <a:t>Schenker DB</a:t>
            </a:r>
          </a:p>
          <a:p>
            <a:pPr lvl="1"/>
            <a:r>
              <a:rPr lang="sv-SE" dirty="0"/>
              <a:t>DHL</a:t>
            </a:r>
          </a:p>
          <a:p>
            <a:pPr lvl="1"/>
            <a:r>
              <a:rPr lang="sv-SE" dirty="0"/>
              <a:t>DSV</a:t>
            </a:r>
          </a:p>
          <a:p>
            <a:pPr lvl="1"/>
            <a:endParaRPr lang="sv-SE" dirty="0"/>
          </a:p>
          <a:p>
            <a:pPr marL="914400" lvl="2" indent="0">
              <a:buNone/>
            </a:pPr>
            <a:r>
              <a:rPr lang="sv-SE" dirty="0"/>
              <a:t>	</a:t>
            </a:r>
          </a:p>
          <a:p>
            <a:pPr lvl="3"/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EF565E2-70B4-46A1-A958-FBEABACC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922" y="1690688"/>
            <a:ext cx="3903078" cy="195153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63EB0490-165F-43EC-B58D-94D855E0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079" y="3604668"/>
            <a:ext cx="3736630" cy="2099511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6375CF86-F09E-46D7-8C07-4803399A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28" y="4349165"/>
            <a:ext cx="3815293" cy="21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1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Global handel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Vikingatiden</a:t>
            </a:r>
          </a:p>
          <a:p>
            <a:pPr lvl="1"/>
            <a:r>
              <a:rPr lang="sv-SE" dirty="0"/>
              <a:t>År 800 – 1050</a:t>
            </a:r>
          </a:p>
          <a:p>
            <a:pPr lvl="1"/>
            <a:r>
              <a:rPr lang="sv-SE" dirty="0"/>
              <a:t>Befolkningen ökar</a:t>
            </a:r>
          </a:p>
          <a:p>
            <a:pPr lvl="1"/>
            <a:r>
              <a:rPr lang="sv-SE" dirty="0"/>
              <a:t>Skeppsbyggare</a:t>
            </a:r>
          </a:p>
          <a:p>
            <a:pPr lvl="1"/>
            <a:r>
              <a:rPr lang="sv-SE" dirty="0"/>
              <a:t>Plundringar</a:t>
            </a:r>
          </a:p>
          <a:p>
            <a:pPr lvl="1"/>
            <a:r>
              <a:rPr lang="sv-SE" dirty="0"/>
              <a:t>Handel </a:t>
            </a:r>
          </a:p>
          <a:p>
            <a:pPr lvl="2"/>
            <a:r>
              <a:rPr lang="sv-SE" dirty="0"/>
              <a:t>Päls och skinn</a:t>
            </a:r>
          </a:p>
          <a:p>
            <a:pPr lvl="2"/>
            <a:r>
              <a:rPr lang="sv-SE" dirty="0"/>
              <a:t>Bärnsten</a:t>
            </a:r>
          </a:p>
          <a:p>
            <a:pPr lvl="2"/>
            <a:r>
              <a:rPr lang="sv-SE" dirty="0"/>
              <a:t>Timmer</a:t>
            </a:r>
          </a:p>
          <a:p>
            <a:pPr lvl="2"/>
            <a:r>
              <a:rPr lang="sv-SE" dirty="0"/>
              <a:t>Slavar</a:t>
            </a:r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99F79EC-9DF4-4DDE-996B-9A05529D0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64" y="1690688"/>
            <a:ext cx="4987936" cy="3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448963-ED80-4509-9FDD-199D80B58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26" y="1443790"/>
            <a:ext cx="6232358" cy="5293894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Bakgrund globala, internationella logistikföretag</a:t>
            </a:r>
          </a:p>
          <a:p>
            <a:pPr lvl="1"/>
            <a:r>
              <a:rPr lang="sv-SE" dirty="0"/>
              <a:t>I Sverige</a:t>
            </a:r>
          </a:p>
          <a:p>
            <a:pPr lvl="2"/>
            <a:r>
              <a:rPr lang="sv-SE" dirty="0"/>
              <a:t>Schenker DB</a:t>
            </a:r>
          </a:p>
          <a:p>
            <a:pPr lvl="3"/>
            <a:r>
              <a:rPr lang="sv-SE" dirty="0"/>
              <a:t>Grundat 1872 Gotthard Schenker i Wien</a:t>
            </a:r>
          </a:p>
          <a:p>
            <a:pPr lvl="3"/>
            <a:r>
              <a:rPr lang="sv-SE" dirty="0"/>
              <a:t>Deutsche Bahn – Tyska staten</a:t>
            </a:r>
          </a:p>
          <a:p>
            <a:pPr lvl="2"/>
            <a:r>
              <a:rPr lang="sv-SE" dirty="0"/>
              <a:t>1998 Förvärv av Bilspedition </a:t>
            </a:r>
          </a:p>
          <a:p>
            <a:pPr lvl="3"/>
            <a:r>
              <a:rPr lang="sv-SE" dirty="0"/>
              <a:t>Grundat 1936</a:t>
            </a:r>
          </a:p>
          <a:p>
            <a:pPr lvl="3"/>
            <a:r>
              <a:rPr lang="sv-SE" dirty="0"/>
              <a:t>Sammanslagning av fem transport-och speditionsföretag</a:t>
            </a:r>
          </a:p>
          <a:p>
            <a:pPr lvl="3"/>
            <a:r>
              <a:rPr lang="sv-SE" dirty="0"/>
              <a:t>Grundade i början av 1900-talet</a:t>
            </a:r>
          </a:p>
          <a:p>
            <a:pPr lvl="2"/>
            <a:r>
              <a:rPr lang="sv-SE" dirty="0"/>
              <a:t>Scanspedgruppen</a:t>
            </a:r>
          </a:p>
          <a:p>
            <a:pPr lvl="2"/>
            <a:r>
              <a:rPr lang="sv-SE" dirty="0"/>
              <a:t>Schenker DB idag</a:t>
            </a:r>
          </a:p>
          <a:p>
            <a:pPr lvl="3"/>
            <a:r>
              <a:rPr lang="sv-SE" dirty="0"/>
              <a:t>65 000 anställda</a:t>
            </a:r>
          </a:p>
          <a:p>
            <a:pPr lvl="3"/>
            <a:r>
              <a:rPr lang="sv-SE" dirty="0"/>
              <a:t>150 länder</a:t>
            </a:r>
          </a:p>
          <a:p>
            <a:pPr lvl="3"/>
            <a:r>
              <a:rPr lang="sv-SE" dirty="0"/>
              <a:t>Har gjort flera förvärv av internationella transport-och logistikföretag</a:t>
            </a:r>
          </a:p>
          <a:p>
            <a:pPr marL="914400" lvl="2" indent="0">
              <a:buNone/>
            </a:pPr>
            <a:r>
              <a:rPr lang="sv-SE" dirty="0"/>
              <a:t>	</a:t>
            </a:r>
          </a:p>
          <a:p>
            <a:pPr marL="914400" lvl="2" indent="0">
              <a:buNone/>
            </a:pPr>
            <a:r>
              <a:rPr lang="sv-SE" dirty="0"/>
              <a:t>	</a:t>
            </a:r>
          </a:p>
          <a:p>
            <a:pPr lvl="3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B88194C-466A-46D5-9E3C-2D96B7EE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799" y="2634916"/>
            <a:ext cx="4238264" cy="2528343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20B0F6A-A199-4CD2-AEE1-60D5DEF9F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Logistikföretag och speditörer</a:t>
            </a:r>
          </a:p>
        </p:txBody>
      </p:sp>
    </p:spTree>
    <p:extLst>
      <p:ext uri="{BB962C8B-B14F-4D97-AF65-F5344CB8AC3E}">
        <p14:creationId xmlns:p14="http://schemas.microsoft.com/office/powerpoint/2010/main" val="3224111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8DCDF4B-3B24-4169-8EBE-091F911AB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v-SE" dirty="0"/>
              <a:t>Bakgrund globala, internationella logistikföretag</a:t>
            </a:r>
          </a:p>
          <a:p>
            <a:r>
              <a:rPr lang="sv-SE" dirty="0"/>
              <a:t>DHL</a:t>
            </a:r>
          </a:p>
          <a:p>
            <a:pPr lvl="1"/>
            <a:r>
              <a:rPr lang="sv-SE" dirty="0"/>
              <a:t>Grundat 1969 i San </a:t>
            </a:r>
            <a:r>
              <a:rPr lang="sv-SE" dirty="0" err="1"/>
              <a:t>Fansisco</a:t>
            </a:r>
            <a:endParaRPr lang="sv-SE" dirty="0"/>
          </a:p>
          <a:p>
            <a:pPr lvl="1"/>
            <a:r>
              <a:rPr lang="sv-SE" dirty="0"/>
              <a:t>Deutsch Post – Tyska staten</a:t>
            </a:r>
          </a:p>
          <a:p>
            <a:r>
              <a:rPr lang="sv-SE" dirty="0"/>
              <a:t>I Sverige</a:t>
            </a:r>
          </a:p>
          <a:p>
            <a:pPr lvl="1"/>
            <a:r>
              <a:rPr lang="sv-SE" dirty="0"/>
              <a:t>2000 </a:t>
            </a:r>
            <a:r>
              <a:rPr lang="sv-SE"/>
              <a:t>förvärv av ASG </a:t>
            </a:r>
            <a:r>
              <a:rPr lang="sv-SE" dirty="0"/>
              <a:t>– Aktiebolaget Svenska Godscentraler</a:t>
            </a:r>
          </a:p>
          <a:p>
            <a:pPr lvl="2"/>
            <a:r>
              <a:rPr lang="sv-SE" dirty="0"/>
              <a:t>Grundat 1935</a:t>
            </a:r>
          </a:p>
          <a:p>
            <a:pPr lvl="2"/>
            <a:r>
              <a:rPr lang="sv-SE" dirty="0"/>
              <a:t>Ägs av SJ 50%</a:t>
            </a:r>
          </a:p>
          <a:p>
            <a:pPr lvl="2"/>
            <a:r>
              <a:rPr lang="sv-SE" dirty="0"/>
              <a:t>30 – 40 kontor i Sverige</a:t>
            </a:r>
          </a:p>
          <a:p>
            <a:pPr lvl="2"/>
            <a:r>
              <a:rPr lang="sv-SE" dirty="0"/>
              <a:t>150 åkerier anslutna</a:t>
            </a:r>
          </a:p>
          <a:p>
            <a:pPr lvl="2"/>
            <a:r>
              <a:rPr lang="sv-SE" dirty="0"/>
              <a:t>Utrikes</a:t>
            </a:r>
          </a:p>
          <a:p>
            <a:pPr lvl="1"/>
            <a:r>
              <a:rPr lang="sv-SE" dirty="0"/>
              <a:t>Förvärvas av DHL 2000</a:t>
            </a:r>
          </a:p>
          <a:p>
            <a:pPr lvl="2"/>
            <a:r>
              <a:rPr lang="sv-SE" dirty="0"/>
              <a:t>DHL idag</a:t>
            </a:r>
          </a:p>
          <a:p>
            <a:pPr lvl="3"/>
            <a:r>
              <a:rPr lang="sv-SE" dirty="0"/>
              <a:t>380 000 anställda</a:t>
            </a:r>
          </a:p>
          <a:p>
            <a:pPr lvl="3"/>
            <a:r>
              <a:rPr lang="sv-SE" dirty="0"/>
              <a:t>220 länder</a:t>
            </a:r>
          </a:p>
          <a:p>
            <a:pPr lvl="3"/>
            <a:r>
              <a:rPr lang="sv-SE" dirty="0"/>
              <a:t>Har gjort flera förvärv av internationella transport-och logistikföretag</a:t>
            </a:r>
          </a:p>
          <a:p>
            <a:pPr marL="1371600" lvl="3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3F5668F-21E4-4EEB-BF11-CEB0770A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570" y="2276475"/>
            <a:ext cx="4286250" cy="2762250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B9C921C6-ABB7-4270-9B8A-AB13F51C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Logistikföretag och speditörer</a:t>
            </a:r>
          </a:p>
        </p:txBody>
      </p:sp>
    </p:spTree>
    <p:extLst>
      <p:ext uri="{BB962C8B-B14F-4D97-AF65-F5344CB8AC3E}">
        <p14:creationId xmlns:p14="http://schemas.microsoft.com/office/powerpoint/2010/main" val="3265266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B9EFE50-A1FD-4995-9C02-87CA9117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Bakgrund globala, internationella logistikföretag</a:t>
            </a:r>
          </a:p>
          <a:p>
            <a:r>
              <a:rPr lang="sv-SE" dirty="0"/>
              <a:t>DSV </a:t>
            </a:r>
          </a:p>
          <a:p>
            <a:pPr lvl="1"/>
            <a:r>
              <a:rPr lang="sv-SE" dirty="0"/>
              <a:t>Grundat 1976 i Danmark</a:t>
            </a:r>
          </a:p>
          <a:p>
            <a:pPr lvl="2"/>
            <a:r>
              <a:rPr lang="sv-SE" dirty="0"/>
              <a:t>Sammanslagning av åkerier</a:t>
            </a:r>
          </a:p>
          <a:p>
            <a:pPr lvl="1"/>
            <a:r>
              <a:rPr lang="sv-SE" dirty="0"/>
              <a:t>1989 </a:t>
            </a:r>
          </a:p>
          <a:p>
            <a:pPr lvl="2"/>
            <a:r>
              <a:rPr lang="sv-SE" dirty="0"/>
              <a:t>Förvärv av DFDS Transport </a:t>
            </a:r>
          </a:p>
          <a:p>
            <a:pPr lvl="3"/>
            <a:r>
              <a:rPr lang="sv-SE" dirty="0"/>
              <a:t>Konkurrent </a:t>
            </a:r>
          </a:p>
          <a:p>
            <a:pPr lvl="3"/>
            <a:r>
              <a:rPr lang="sv-SE" dirty="0"/>
              <a:t>Internationell expansion inleds</a:t>
            </a:r>
          </a:p>
          <a:p>
            <a:pPr lvl="2"/>
            <a:r>
              <a:rPr lang="sv-SE" dirty="0"/>
              <a:t>10 – tal ytterligare förvärv</a:t>
            </a:r>
          </a:p>
          <a:p>
            <a:pPr lvl="2"/>
            <a:r>
              <a:rPr lang="sv-SE" dirty="0"/>
              <a:t>2019 Panalpina </a:t>
            </a:r>
            <a:r>
              <a:rPr lang="sv-SE" dirty="0" err="1"/>
              <a:t>Welttransport</a:t>
            </a:r>
            <a:endParaRPr lang="sv-SE" dirty="0"/>
          </a:p>
          <a:p>
            <a:pPr lvl="3"/>
            <a:r>
              <a:rPr lang="sv-SE" dirty="0"/>
              <a:t>55 000 anställda</a:t>
            </a:r>
          </a:p>
          <a:p>
            <a:pPr lvl="3"/>
            <a:r>
              <a:rPr lang="sv-SE" dirty="0"/>
              <a:t>80 länder</a:t>
            </a:r>
          </a:p>
          <a:p>
            <a:pPr lvl="3"/>
            <a:endParaRPr lang="sv-SE" dirty="0"/>
          </a:p>
          <a:p>
            <a:pPr lvl="2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EE6CDBE-C239-4C89-B742-9B0ADFBB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81" y="2601411"/>
            <a:ext cx="4847150" cy="2597819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6EC70A2A-2322-4F33-A0D2-80AA0056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Logistikföretag och speditörer</a:t>
            </a:r>
          </a:p>
        </p:txBody>
      </p:sp>
    </p:spTree>
    <p:extLst>
      <p:ext uri="{BB962C8B-B14F-4D97-AF65-F5344CB8AC3E}">
        <p14:creationId xmlns:p14="http://schemas.microsoft.com/office/powerpoint/2010/main" val="3337700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1450409-0DB4-51DD-04D2-52024E5BB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1" t="10811" r="10507" b="11170"/>
          <a:stretch/>
        </p:blipFill>
        <p:spPr>
          <a:xfrm>
            <a:off x="716692" y="284204"/>
            <a:ext cx="11024252" cy="60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27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CA5D295-0605-44EF-9AE4-96CCF8C2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Logistikföretag och speditörer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FCC91B94-F76F-4113-B90D-88A22407E6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v-SE" sz="2400" dirty="0"/>
              <a:t>Logistikföretag</a:t>
            </a:r>
          </a:p>
          <a:p>
            <a:pPr lvl="1"/>
            <a:r>
              <a:rPr lang="sv-SE" dirty="0"/>
              <a:t>Verksamhet i egen regi</a:t>
            </a:r>
          </a:p>
          <a:p>
            <a:pPr lvl="3"/>
            <a:r>
              <a:rPr lang="sv-SE" sz="2200" dirty="0"/>
              <a:t>Inrikes och utrikestrafik</a:t>
            </a:r>
          </a:p>
          <a:p>
            <a:pPr lvl="3"/>
            <a:r>
              <a:rPr lang="sv-SE" sz="2200" dirty="0"/>
              <a:t>Alla transportslag</a:t>
            </a:r>
          </a:p>
          <a:p>
            <a:pPr lvl="3"/>
            <a:r>
              <a:rPr lang="sv-SE" sz="2200" dirty="0"/>
              <a:t>Egna </a:t>
            </a:r>
            <a:r>
              <a:rPr lang="sv-SE" sz="2200" dirty="0" err="1"/>
              <a:t>lastbärare</a:t>
            </a:r>
            <a:endParaRPr lang="sv-SE" sz="2200" dirty="0"/>
          </a:p>
          <a:p>
            <a:pPr lvl="3"/>
            <a:r>
              <a:rPr lang="sv-SE" sz="2200" dirty="0"/>
              <a:t>Lagerverksamhet</a:t>
            </a:r>
          </a:p>
          <a:p>
            <a:pPr lvl="2"/>
            <a:r>
              <a:rPr lang="sv-SE" sz="2000" dirty="0"/>
              <a:t>Stordrift</a:t>
            </a:r>
          </a:p>
          <a:p>
            <a:pPr lvl="2"/>
            <a:r>
              <a:rPr lang="sv-SE" sz="2000" dirty="0"/>
              <a:t>Har eget globalt nätverk</a:t>
            </a:r>
          </a:p>
          <a:p>
            <a:pPr lvl="2"/>
            <a:r>
              <a:rPr lang="sv-SE" sz="2000" dirty="0"/>
              <a:t>Transparenta IT system</a:t>
            </a:r>
          </a:p>
          <a:p>
            <a:pPr lvl="2"/>
            <a:r>
              <a:rPr lang="sv-SE" sz="2000" dirty="0"/>
              <a:t>Systemstyrda</a:t>
            </a:r>
          </a:p>
          <a:p>
            <a:pPr marL="1371600" lvl="3" indent="0">
              <a:buNone/>
            </a:pPr>
            <a:endParaRPr lang="sv-SE" sz="2200" dirty="0"/>
          </a:p>
          <a:p>
            <a:pPr marL="457200" lvl="1" indent="0">
              <a:buNone/>
            </a:pPr>
            <a:endParaRPr lang="sv-SE" dirty="0"/>
          </a:p>
          <a:p>
            <a:endParaRPr lang="sv-SE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1F39906-9608-4EE4-9ECD-BEF20BFDF1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2"/>
            <a:r>
              <a:rPr lang="sv-SE" sz="2400" dirty="0"/>
              <a:t>Marknadsstyrda</a:t>
            </a:r>
          </a:p>
          <a:p>
            <a:pPr lvl="3"/>
            <a:r>
              <a:rPr lang="sv-SE" sz="2200" dirty="0"/>
              <a:t>Anpassar efter globala företags verksamhet</a:t>
            </a:r>
          </a:p>
          <a:p>
            <a:pPr lvl="3"/>
            <a:r>
              <a:rPr lang="sv-SE" sz="2200" dirty="0"/>
              <a:t>Oändliga möjligheter</a:t>
            </a:r>
          </a:p>
          <a:p>
            <a:pPr lvl="2"/>
            <a:r>
              <a:rPr lang="sv-SE" sz="2400" dirty="0"/>
              <a:t>Expanderar genom förvärv</a:t>
            </a:r>
          </a:p>
          <a:p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97B37E5-3204-40C6-B248-278856F7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433" y="4087863"/>
            <a:ext cx="4502066" cy="24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85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6317148-F70E-415B-A2B4-65AFBB30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Globala varuägare är beroende av </a:t>
            </a:r>
          </a:p>
          <a:p>
            <a:pPr lvl="1"/>
            <a:r>
              <a:rPr lang="sv-SE" dirty="0"/>
              <a:t>Globala logistiksystem</a:t>
            </a:r>
          </a:p>
          <a:p>
            <a:pPr lvl="1"/>
            <a:r>
              <a:rPr lang="sv-SE" dirty="0"/>
              <a:t>Global digitalisering av logistik</a:t>
            </a:r>
          </a:p>
          <a:p>
            <a:r>
              <a:rPr lang="sv-SE" dirty="0"/>
              <a:t>Ett globalt logistikföretag tillgodoser detta</a:t>
            </a:r>
          </a:p>
          <a:p>
            <a:r>
              <a:rPr lang="sv-SE" dirty="0"/>
              <a:t>Ett globalt logistikföretag är beroende av</a:t>
            </a:r>
          </a:p>
          <a:p>
            <a:pPr lvl="1"/>
            <a:r>
              <a:rPr lang="sv-SE" dirty="0"/>
              <a:t>Stor volym</a:t>
            </a:r>
          </a:p>
          <a:p>
            <a:r>
              <a:rPr lang="sv-SE" dirty="0"/>
              <a:t>Globala varuägare </a:t>
            </a:r>
          </a:p>
          <a:p>
            <a:pPr lvl="1"/>
            <a:r>
              <a:rPr lang="sv-SE" dirty="0"/>
              <a:t>Stor volymer</a:t>
            </a:r>
          </a:p>
          <a:p>
            <a:pPr lvl="1"/>
            <a:endParaRPr lang="sv-SE" dirty="0"/>
          </a:p>
          <a:p>
            <a:r>
              <a:rPr lang="sv-SE" dirty="0"/>
              <a:t>Globala varuägare har också behov av</a:t>
            </a:r>
          </a:p>
          <a:p>
            <a:pPr lvl="1"/>
            <a:r>
              <a:rPr lang="sv-SE" dirty="0"/>
              <a:t>Flexibilitet</a:t>
            </a:r>
          </a:p>
          <a:p>
            <a:r>
              <a:rPr lang="sv-SE" dirty="0"/>
              <a:t>Speditören kan tillgodo se detta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D1619501-B082-475E-B5EE-7C3143B2A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Logistikföretag och speditörer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FCA46B5-A45B-4F94-9984-FD485CBD5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59" y="1986463"/>
            <a:ext cx="4096752" cy="38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5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FB133907-6C61-4959-B765-0457117A7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7" r="2" b="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DAC453B-6ED1-4914-8597-4EF39783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Logistikföretag och speditörer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CF5389-C660-4B55-82A9-76588189E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000"/>
              <a:t>Logistikföretag</a:t>
            </a:r>
          </a:p>
          <a:p>
            <a:pPr lvl="1"/>
            <a:r>
              <a:rPr lang="sv-SE" sz="2000"/>
              <a:t>Organisation</a:t>
            </a:r>
          </a:p>
          <a:p>
            <a:pPr lvl="2"/>
            <a:r>
              <a:rPr lang="sv-SE" dirty="0"/>
              <a:t>Globalt</a:t>
            </a:r>
          </a:p>
          <a:p>
            <a:pPr lvl="2"/>
            <a:r>
              <a:rPr lang="sv-SE" dirty="0"/>
              <a:t>Regionalt</a:t>
            </a:r>
          </a:p>
          <a:p>
            <a:pPr lvl="3"/>
            <a:r>
              <a:rPr lang="sv-SE" sz="2000"/>
              <a:t>Världsdelar</a:t>
            </a:r>
          </a:p>
          <a:p>
            <a:pPr lvl="3"/>
            <a:r>
              <a:rPr lang="sv-SE" sz="2000"/>
              <a:t>Geografiskt internationellt område</a:t>
            </a:r>
          </a:p>
          <a:p>
            <a:pPr lvl="2"/>
            <a:r>
              <a:rPr lang="sv-SE" dirty="0"/>
              <a:t>Lokalt</a:t>
            </a:r>
          </a:p>
          <a:p>
            <a:pPr lvl="3"/>
            <a:r>
              <a:rPr lang="sv-SE" sz="2000"/>
              <a:t>Land</a:t>
            </a:r>
          </a:p>
          <a:p>
            <a:pPr lvl="2"/>
            <a:r>
              <a:rPr lang="sv-SE" dirty="0"/>
              <a:t>Affärsområde</a:t>
            </a:r>
          </a:p>
          <a:p>
            <a:pPr marL="914400" lvl="2" indent="0">
              <a:buNone/>
            </a:pPr>
            <a:endParaRPr lang="sv-SE" dirty="0"/>
          </a:p>
          <a:p>
            <a:pPr lvl="2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61270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inomhus, vägg, golv, bord&#10;&#10;Beskrivning genererad med mycket hög exakthet">
            <a:extLst>
              <a:ext uri="{FF2B5EF4-FFF2-40B4-BE49-F238E27FC236}">
                <a16:creationId xmlns:a16="http://schemas.microsoft.com/office/drawing/2014/main" id="{055AC39D-9768-4E26-9F61-91891B9D4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3" r="15797" b="-2"/>
          <a:stretch/>
        </p:blipFill>
        <p:spPr>
          <a:xfrm>
            <a:off x="799188" y="1904281"/>
            <a:ext cx="3374810" cy="4272681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086B07-6986-4931-8153-A85EC06E8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1825625"/>
            <a:ext cx="6717792" cy="4351338"/>
          </a:xfrm>
        </p:spPr>
        <p:txBody>
          <a:bodyPr>
            <a:normAutofit/>
          </a:bodyPr>
          <a:lstStyle/>
          <a:p>
            <a:r>
              <a:rPr lang="sv-SE" sz="2400" dirty="0"/>
              <a:t>Helt fristående</a:t>
            </a:r>
          </a:p>
          <a:p>
            <a:pPr lvl="1"/>
            <a:r>
              <a:rPr lang="sv-SE" dirty="0"/>
              <a:t>Privat ägda</a:t>
            </a:r>
          </a:p>
          <a:p>
            <a:pPr lvl="1"/>
            <a:r>
              <a:rPr lang="sv-SE" dirty="0"/>
              <a:t>Ett eller flera kontor</a:t>
            </a:r>
          </a:p>
          <a:p>
            <a:pPr lvl="1"/>
            <a:r>
              <a:rPr lang="sv-SE" dirty="0"/>
              <a:t>Samarbetspartners/agenter</a:t>
            </a:r>
          </a:p>
          <a:p>
            <a:r>
              <a:rPr lang="sv-SE" sz="2400" dirty="0"/>
              <a:t>Nätverk</a:t>
            </a:r>
          </a:p>
          <a:p>
            <a:pPr lvl="1"/>
            <a:r>
              <a:rPr lang="sv-SE" dirty="0"/>
              <a:t>Avtal inom nätverket</a:t>
            </a:r>
          </a:p>
          <a:p>
            <a:pPr lvl="1"/>
            <a:endParaRPr lang="sv-SE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26B8FC2A-881E-9686-66A4-18893C1D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Logistikföretag och speditörer</a:t>
            </a:r>
          </a:p>
        </p:txBody>
      </p:sp>
    </p:spTree>
    <p:extLst>
      <p:ext uri="{BB962C8B-B14F-4D97-AF65-F5344CB8AC3E}">
        <p14:creationId xmlns:p14="http://schemas.microsoft.com/office/powerpoint/2010/main" val="1664802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760562E-789E-481B-A370-5E8C72B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DSV</a:t>
            </a:r>
          </a:p>
          <a:p>
            <a:endParaRPr lang="sv-SE" dirty="0"/>
          </a:p>
          <a:p>
            <a:r>
              <a:rPr lang="sv-SE" dirty="0">
                <a:hlinkClick r:id="rId2"/>
              </a:rPr>
              <a:t>http://www.gof.dsv.com/?gof=1&amp;ContextItemId={000AE826-ADF0-4A97-94BD-AC83813D9377}&amp;pagesize=50&amp;freetext=Sweden&amp;Continent={000AE826-ADF0-4A97-94BD-AC83813D9377}&amp;sortfield=officetype&amp;sortdirection=descending&amp;subsortfield=country</a:t>
            </a:r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CC4B9C1-BE94-4BD0-BB35-F78610FB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5362575"/>
            <a:ext cx="3276600" cy="1390650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4331D37-372C-9B78-9002-65693E36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Logistikföretag och speditörer</a:t>
            </a:r>
          </a:p>
        </p:txBody>
      </p:sp>
    </p:spTree>
    <p:extLst>
      <p:ext uri="{BB962C8B-B14F-4D97-AF65-F5344CB8AC3E}">
        <p14:creationId xmlns:p14="http://schemas.microsoft.com/office/powerpoint/2010/main" val="2743261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03C74B5-D036-4061-875F-024981CB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https://www.freja.com/se/kontakta-oss/kontaktpersoner/</a:t>
            </a:r>
            <a:endParaRPr lang="sv-SE" dirty="0"/>
          </a:p>
          <a:p>
            <a:endParaRPr lang="sv-SE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522F1E18-AAAD-B74C-EB6D-7DD37469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Logistikföretag och speditörer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7FD7910-1BC6-8A1A-04FE-5E843ED9A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44"/>
          <a:stretch/>
        </p:blipFill>
        <p:spPr>
          <a:xfrm>
            <a:off x="3124200" y="2696540"/>
            <a:ext cx="5943600" cy="29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0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DE7901F-2E81-4ED6-9611-605C4822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8" y="1299520"/>
            <a:ext cx="5952373" cy="3947230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61792609-B7F3-4848-9082-CAB0895D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57" y="1061483"/>
            <a:ext cx="5170905" cy="4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80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E7BF48DA-C002-4971-8A05-123072C9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46" y="182301"/>
            <a:ext cx="9211854" cy="6675699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C9366EA5-D7B7-3445-6635-5215B73D3577}"/>
              </a:ext>
            </a:extLst>
          </p:cNvPr>
          <p:cNvSpPr txBox="1">
            <a:spLocks/>
          </p:cNvSpPr>
          <p:nvPr/>
        </p:nvSpPr>
        <p:spPr>
          <a:xfrm>
            <a:off x="220363" y="4442854"/>
            <a:ext cx="39438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>
                <a:solidFill>
                  <a:schemeClr val="tx2"/>
                </a:solidFill>
              </a:rPr>
              <a:t>Logistikaktörer</a:t>
            </a:r>
            <a:endParaRPr lang="sv-SE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6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Global handel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1098" y="1420511"/>
            <a:ext cx="4498694" cy="4351338"/>
          </a:xfrm>
        </p:spPr>
        <p:txBody>
          <a:bodyPr/>
          <a:lstStyle/>
          <a:p>
            <a:endParaRPr lang="sv-SE" dirty="0"/>
          </a:p>
          <a:p>
            <a:r>
              <a:rPr lang="sv-SE" dirty="0"/>
              <a:t>Vikingarnas handelsskepp</a:t>
            </a:r>
          </a:p>
          <a:p>
            <a:pPr lvl="1"/>
            <a:r>
              <a:rPr lang="sv-SE" dirty="0"/>
              <a:t>Knarren</a:t>
            </a:r>
          </a:p>
          <a:p>
            <a:pPr lvl="1"/>
            <a:r>
              <a:rPr lang="sv-SE" dirty="0"/>
              <a:t>16 meter lång</a:t>
            </a:r>
          </a:p>
          <a:p>
            <a:pPr lvl="1"/>
            <a:r>
              <a:rPr lang="sv-SE" dirty="0"/>
              <a:t>Bredd 4,8 meter</a:t>
            </a:r>
          </a:p>
          <a:p>
            <a:pPr lvl="1"/>
            <a:r>
              <a:rPr lang="sv-SE" dirty="0"/>
              <a:t>90m2 segel</a:t>
            </a:r>
          </a:p>
          <a:p>
            <a:pPr lvl="1"/>
            <a:r>
              <a:rPr lang="sv-SE" dirty="0"/>
              <a:t>11 knop</a:t>
            </a:r>
          </a:p>
          <a:p>
            <a:pPr lvl="1"/>
            <a:r>
              <a:rPr lang="sv-SE" dirty="0"/>
              <a:t>19 tons lastkapacitet</a:t>
            </a:r>
          </a:p>
          <a:p>
            <a:pPr lvl="1"/>
            <a:r>
              <a:rPr lang="sv-SE" dirty="0"/>
              <a:t>6 – 15 mans besättning</a:t>
            </a:r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21F02FA-AE42-4B1B-9F18-F6F5A1E9F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48" y="978138"/>
            <a:ext cx="6780354" cy="479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8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Global handel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Hansan</a:t>
            </a:r>
          </a:p>
          <a:p>
            <a:pPr lvl="1"/>
            <a:r>
              <a:rPr lang="sv-SE" dirty="0"/>
              <a:t>Medeltid 1300-talet</a:t>
            </a:r>
          </a:p>
          <a:p>
            <a:pPr lvl="1"/>
            <a:r>
              <a:rPr lang="sv-SE" dirty="0"/>
              <a:t>Handel flyttas till städer</a:t>
            </a:r>
          </a:p>
          <a:p>
            <a:pPr lvl="1"/>
            <a:r>
              <a:rPr lang="sv-SE" dirty="0"/>
              <a:t>Tullar</a:t>
            </a:r>
          </a:p>
          <a:p>
            <a:r>
              <a:rPr lang="sv-SE" dirty="0"/>
              <a:t>Fartyg</a:t>
            </a:r>
          </a:p>
          <a:p>
            <a:pPr lvl="1"/>
            <a:r>
              <a:rPr lang="sv-SE" dirty="0"/>
              <a:t>Koggen</a:t>
            </a:r>
          </a:p>
          <a:p>
            <a:pPr lvl="1"/>
            <a:r>
              <a:rPr lang="sv-SE" dirty="0"/>
              <a:t>20 – 23 meter lång 5 – 7,5 m bred</a:t>
            </a:r>
          </a:p>
          <a:p>
            <a:pPr lvl="1"/>
            <a:r>
              <a:rPr lang="sv-SE" dirty="0"/>
              <a:t>80 tons lastkapacitet</a:t>
            </a:r>
          </a:p>
          <a:p>
            <a:pPr lvl="1"/>
            <a:r>
              <a:rPr lang="sv-SE" dirty="0"/>
              <a:t>1 -2 master</a:t>
            </a:r>
          </a:p>
          <a:p>
            <a:pPr lvl="1"/>
            <a:r>
              <a:rPr lang="sv-SE" dirty="0"/>
              <a:t>Sjövärdig men dåliga segelegenskaper</a:t>
            </a:r>
          </a:p>
          <a:p>
            <a:pPr lvl="1"/>
            <a:r>
              <a:rPr lang="sv-SE" dirty="0"/>
              <a:t>5 – 9 knop </a:t>
            </a:r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A4AADA4-2AF3-424E-98A2-57B62D8F7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4"/>
          <a:stretch/>
        </p:blipFill>
        <p:spPr>
          <a:xfrm>
            <a:off x="8183301" y="0"/>
            <a:ext cx="3565002" cy="3046046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D7571267-632F-4CB8-9476-70D3119EF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1" t="5324" r="9112" b="7848"/>
          <a:stretch/>
        </p:blipFill>
        <p:spPr>
          <a:xfrm>
            <a:off x="8061766" y="3046046"/>
            <a:ext cx="3808071" cy="37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9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idx="4294967295"/>
          </p:nvPr>
        </p:nvSpPr>
        <p:spPr>
          <a:xfrm>
            <a:off x="613458" y="227876"/>
            <a:ext cx="10515600" cy="1325563"/>
          </a:xfrm>
        </p:spPr>
        <p:txBody>
          <a:bodyPr/>
          <a:lstStyle/>
          <a:p>
            <a:r>
              <a:rPr lang="sv-SE" dirty="0"/>
              <a:t> Global handel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4294967295"/>
          </p:nvPr>
        </p:nvSpPr>
        <p:spPr>
          <a:xfrm>
            <a:off x="281233" y="1087437"/>
            <a:ext cx="4040188" cy="4683125"/>
          </a:xfrm>
        </p:spPr>
        <p:txBody>
          <a:bodyPr>
            <a:normAutofit/>
          </a:bodyPr>
          <a:lstStyle/>
          <a:p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294967295"/>
          </p:nvPr>
        </p:nvSpPr>
        <p:spPr>
          <a:xfrm>
            <a:off x="8629599" y="2421334"/>
            <a:ext cx="4041775" cy="4683125"/>
          </a:xfrm>
        </p:spPr>
        <p:txBody>
          <a:bodyPr>
            <a:normAutofit/>
          </a:bodyPr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sz="2400" dirty="0"/>
              <a:t>Snitthastighet 5-6 knop</a:t>
            </a:r>
          </a:p>
          <a:p>
            <a:r>
              <a:rPr lang="sv-SE" sz="2400" dirty="0"/>
              <a:t>Segelyta 1900m2</a:t>
            </a:r>
          </a:p>
          <a:p>
            <a:r>
              <a:rPr lang="sv-SE" sz="2400" dirty="0"/>
              <a:t>Tre resor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414" y="0"/>
            <a:ext cx="3734331" cy="296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53538C12-E023-4882-84A5-EBE8C0DC3E99}"/>
              </a:ext>
            </a:extLst>
          </p:cNvPr>
          <p:cNvSpPr txBox="1"/>
          <p:nvPr/>
        </p:nvSpPr>
        <p:spPr>
          <a:xfrm>
            <a:off x="8629599" y="3437097"/>
            <a:ext cx="42091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400" dirty="0"/>
              <a:t>Sjösattes 1738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400" dirty="0"/>
              <a:t>830 ton lastkapacitet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400" dirty="0"/>
              <a:t>144 mans besättning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400" dirty="0"/>
              <a:t>30 kanoner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6F2B8D-E168-4641-A6A8-DA7878AD0B58}"/>
              </a:ext>
            </a:extLst>
          </p:cNvPr>
          <p:cNvSpPr txBox="1"/>
          <p:nvPr/>
        </p:nvSpPr>
        <p:spPr>
          <a:xfrm>
            <a:off x="613458" y="1277722"/>
            <a:ext cx="5739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dirty="0"/>
              <a:t>Ostindiska kompaniet 1731 - 1813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800" dirty="0" err="1"/>
              <a:t>Götheborg</a:t>
            </a:r>
            <a:endParaRPr lang="sv-SE" sz="2800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C71AD9E0-99CB-42A6-8A84-63EA8B6E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55" y="2963000"/>
            <a:ext cx="7851663" cy="3541972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AF58AAD2-0E90-3CC8-5B0C-9099FDDC7BAC}"/>
              </a:ext>
            </a:extLst>
          </p:cNvPr>
          <p:cNvSpPr txBox="1"/>
          <p:nvPr/>
        </p:nvSpPr>
        <p:spPr>
          <a:xfrm>
            <a:off x="8629599" y="6260792"/>
            <a:ext cx="373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i="1" dirty="0"/>
              <a:t>En fotbollsplan är ca 7000m2</a:t>
            </a:r>
          </a:p>
        </p:txBody>
      </p:sp>
    </p:spTree>
    <p:extLst>
      <p:ext uri="{BB962C8B-B14F-4D97-AF65-F5344CB8AC3E}">
        <p14:creationId xmlns:p14="http://schemas.microsoft.com/office/powerpoint/2010/main" val="369413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14604</TotalTime>
  <Words>2630</Words>
  <Application>Microsoft Office PowerPoint</Application>
  <PresentationFormat>Widescreen</PresentationFormat>
  <Paragraphs>726</Paragraphs>
  <Slides>60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 BLANCA</vt:lpstr>
      <vt:lpstr>Arial</vt:lpstr>
      <vt:lpstr>Calibri</vt:lpstr>
      <vt:lpstr>Calibri Light</vt:lpstr>
      <vt:lpstr>Roboto</vt:lpstr>
      <vt:lpstr>Office-tema</vt:lpstr>
      <vt:lpstr>Välkomna till ny kurs Hållbar transport-och distributionslogistik</vt:lpstr>
      <vt:lpstr>Välkomna!</vt:lpstr>
      <vt:lpstr>Kursplan Studiehandledning Kursplanering</vt:lpstr>
      <vt:lpstr>Kurslitteratur</vt:lpstr>
      <vt:lpstr>Global handel</vt:lpstr>
      <vt:lpstr>PowerPoint Presentation</vt:lpstr>
      <vt:lpstr>Global handel</vt:lpstr>
      <vt:lpstr>Global handel</vt:lpstr>
      <vt:lpstr> Global handel</vt:lpstr>
      <vt:lpstr>Utresan</vt:lpstr>
      <vt:lpstr>Hemresan</vt:lpstr>
      <vt:lpstr>Globala handel</vt:lpstr>
      <vt:lpstr>PowerPoint Presentation</vt:lpstr>
      <vt:lpstr>Globala handel</vt:lpstr>
      <vt:lpstr>PowerPoint Presentation</vt:lpstr>
      <vt:lpstr>Globala handel</vt:lpstr>
      <vt:lpstr>Globala handel</vt:lpstr>
      <vt:lpstr>Globala handel</vt:lpstr>
      <vt:lpstr>Globala handel</vt:lpstr>
      <vt:lpstr>Bikupa Globalhandel och logistik</vt:lpstr>
      <vt:lpstr>Att diskutera kring global handel</vt:lpstr>
      <vt:lpstr>Ordet Logistik</vt:lpstr>
      <vt:lpstr>Vad är logistik?</vt:lpstr>
      <vt:lpstr>Logistikens former</vt:lpstr>
      <vt:lpstr>PowerPoint Presentation</vt:lpstr>
      <vt:lpstr>Logistikens former</vt:lpstr>
      <vt:lpstr>Logistikens former</vt:lpstr>
      <vt:lpstr>Logistikens former</vt:lpstr>
      <vt:lpstr>Transportlogistik</vt:lpstr>
      <vt:lpstr>Logistik mellan företag</vt:lpstr>
      <vt:lpstr>Logistikföretag/Bikupa</vt:lpstr>
      <vt:lpstr>PowerPoint Presentation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Logistikaktörer</vt:lpstr>
      <vt:lpstr>PowerPoint Presentation</vt:lpstr>
      <vt:lpstr>Logistikföretag och speditörer</vt:lpstr>
      <vt:lpstr>Logistikföretag och speditörer</vt:lpstr>
      <vt:lpstr>Logistikföretag och speditörer</vt:lpstr>
      <vt:lpstr>Logistikföretag och speditörer</vt:lpstr>
      <vt:lpstr>PowerPoint Presentation</vt:lpstr>
      <vt:lpstr>Logistikföretag och speditörer</vt:lpstr>
      <vt:lpstr>Logistikföretag och speditörer</vt:lpstr>
      <vt:lpstr>Logistikföretag och speditörer</vt:lpstr>
      <vt:lpstr>Logistikföretag och speditörer</vt:lpstr>
      <vt:lpstr>Logistikföretag och speditörer</vt:lpstr>
      <vt:lpstr>Logistikföretag och speditörer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Ruttplanering</dc:title>
  <dc:creator>Lisbeth Wessberg Ledner</dc:creator>
  <cp:lastModifiedBy>Xingrong Zong</cp:lastModifiedBy>
  <cp:revision>109</cp:revision>
  <dcterms:created xsi:type="dcterms:W3CDTF">2017-06-21T07:28:51Z</dcterms:created>
  <dcterms:modified xsi:type="dcterms:W3CDTF">2023-11-16T08:30:04Z</dcterms:modified>
</cp:coreProperties>
</file>